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4" r:id="rId5"/>
    <p:sldId id="259" r:id="rId6"/>
    <p:sldId id="262" r:id="rId7"/>
    <p:sldId id="260" r:id="rId8"/>
    <p:sldId id="261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1" d="100"/>
          <a:sy n="71" d="100"/>
        </p:scale>
        <p:origin x="-2016" y="-10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Lbls>
            <c:dLbl>
              <c:idx val="2"/>
              <c:layout>
                <c:manualLayout>
                  <c:x val="2.5797066751791171E-2"/>
                  <c:y val="-3.783785360163317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7"/>
              <c:layout>
                <c:manualLayout>
                  <c:x val="-9.2030839895013164E-2"/>
                  <c:y val="-3.248177311169440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Sheet1!$A$2:$A$15</c:f>
              <c:strCache>
                <c:ptCount val="14"/>
                <c:pt idx="0">
                  <c:v>Fasilitas</c:v>
                </c:pt>
                <c:pt idx="1">
                  <c:v>Administrasi Klerikal</c:v>
                </c:pt>
                <c:pt idx="2">
                  <c:v>Pengawasan/ Compliance</c:v>
                </c:pt>
                <c:pt idx="3">
                  <c:v>Penyusunan Peraturan</c:v>
                </c:pt>
                <c:pt idx="4">
                  <c:v>Pertimbangan Hukum</c:v>
                </c:pt>
                <c:pt idx="5">
                  <c:v>Hubungan Masyarakat &amp; Antar Lembaga</c:v>
                </c:pt>
                <c:pt idx="6">
                  <c:v>Media &amp; Publikasi</c:v>
                </c:pt>
                <c:pt idx="7">
                  <c:v>Riset SDM</c:v>
                </c:pt>
                <c:pt idx="8">
                  <c:v>Manajemen SDM</c:v>
                </c:pt>
                <c:pt idx="9">
                  <c:v>Organisasi</c:v>
                </c:pt>
                <c:pt idx="10">
                  <c:v>Pengelolaan Anggaran</c:v>
                </c:pt>
                <c:pt idx="11">
                  <c:v>Administrasi Keuangan</c:v>
                </c:pt>
                <c:pt idx="12">
                  <c:v>Pengembangan Sistem</c:v>
                </c:pt>
                <c:pt idx="13">
                  <c:v>Dukungan Pemeliharaan</c:v>
                </c:pt>
              </c:strCache>
            </c:strRef>
          </c:cat>
          <c:val>
            <c:numRef>
              <c:f>Sheet1!$B$2:$B$15</c:f>
              <c:numCache>
                <c:formatCode>0%</c:formatCode>
                <c:ptCount val="14"/>
                <c:pt idx="0">
                  <c:v>9.0000000000000024E-2</c:v>
                </c:pt>
                <c:pt idx="1">
                  <c:v>0.29000000000000015</c:v>
                </c:pt>
                <c:pt idx="2">
                  <c:v>4.0000000000000022E-2</c:v>
                </c:pt>
                <c:pt idx="3">
                  <c:v>3.0000000000000013E-2</c:v>
                </c:pt>
                <c:pt idx="4">
                  <c:v>7.0000000000000021E-2</c:v>
                </c:pt>
                <c:pt idx="5">
                  <c:v>4.0000000000000022E-2</c:v>
                </c:pt>
                <c:pt idx="6">
                  <c:v>1.0000000000000005E-2</c:v>
                </c:pt>
                <c:pt idx="7">
                  <c:v>3.0000000000000013E-2</c:v>
                </c:pt>
                <c:pt idx="8">
                  <c:v>0.21000000000000008</c:v>
                </c:pt>
                <c:pt idx="9">
                  <c:v>2.0000000000000011E-2</c:v>
                </c:pt>
                <c:pt idx="10">
                  <c:v>4.0000000000000022E-2</c:v>
                </c:pt>
                <c:pt idx="11">
                  <c:v>3.0000000000000013E-2</c:v>
                </c:pt>
                <c:pt idx="12">
                  <c:v>5.0000000000000024E-2</c:v>
                </c:pt>
                <c:pt idx="13">
                  <c:v>5.0000000000000024E-2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100">
          <a:solidFill>
            <a:schemeClr val="tx1">
              <a:lumMod val="85000"/>
              <a:lumOff val="15000"/>
            </a:schemeClr>
          </a:solidFill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F13DB-0140-40AE-9805-E9639C5B58B6}" type="datetimeFigureOut">
              <a:rPr lang="en-US" smtClean="0"/>
              <a:t>18-Nov-19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2BD32-082A-4B72-A005-4FF458DDC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9593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2DCEB-0C95-4B76-821D-A57BCA4EF2D1}" type="datetimeFigureOut">
              <a:rPr lang="en-US" smtClean="0"/>
              <a:t>18-Nov-19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59230-79CA-4A70-A1D8-D11646AE78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086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59230-79CA-4A70-A1D8-D11646AE78E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12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59230-79CA-4A70-A1D8-D11646AE78E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523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59230-79CA-4A70-A1D8-D11646AE78E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598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59230-79CA-4A70-A1D8-D11646AE78E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097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59230-79CA-4A70-A1D8-D11646AE78E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9040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59230-79CA-4A70-A1D8-D11646AE78E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563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59230-79CA-4A70-A1D8-D11646AE78E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497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59230-79CA-4A70-A1D8-D11646AE78E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431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59230-79CA-4A70-A1D8-D11646AE78E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6871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59230-79CA-4A70-A1D8-D11646AE78E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56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18-Nov-19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18-Nov-19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18-Nov-19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18-Nov-19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18-Nov-19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18-Nov-19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18-Nov-19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18-Nov-19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18-Nov-19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18-Nov-19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18-Nov-19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18-Nov-19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18-Nov-19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18-Nov-19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18-Nov-19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18-Nov-19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18-Nov-19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18-Nov-19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80130"/>
            <a:ext cx="9143999" cy="1686308"/>
          </a:xfrm>
        </p:spPr>
        <p:txBody>
          <a:bodyPr/>
          <a:lstStyle/>
          <a:p>
            <a:pPr algn="l"/>
            <a:r>
              <a:rPr lang="en-US" sz="4000" dirty="0" smtClean="0"/>
              <a:t>Talent Management </a:t>
            </a:r>
            <a:r>
              <a:rPr lang="en-US" sz="4000" dirty="0" smtClean="0"/>
              <a:t>&amp; </a:t>
            </a:r>
            <a:r>
              <a:rPr lang="en-US" sz="4000" dirty="0" err="1" smtClean="0"/>
              <a:t>Rencana</a:t>
            </a:r>
            <a:r>
              <a:rPr lang="en-US" sz="4000" dirty="0" smtClean="0"/>
              <a:t> </a:t>
            </a:r>
            <a:r>
              <a:rPr lang="en-US" sz="4000" dirty="0" err="1" smtClean="0"/>
              <a:t>Suksesi</a:t>
            </a:r>
            <a:r>
              <a:rPr lang="en-US" sz="4000" dirty="0" smtClean="0"/>
              <a:t> di </a:t>
            </a:r>
            <a:r>
              <a:rPr lang="en-US" sz="4000" dirty="0" err="1" smtClean="0"/>
              <a:t>Badan</a:t>
            </a:r>
            <a:r>
              <a:rPr lang="en-US" sz="4000" dirty="0" smtClean="0"/>
              <a:t> </a:t>
            </a:r>
            <a:r>
              <a:rPr lang="en-US" sz="4000" dirty="0" err="1" smtClean="0"/>
              <a:t>Kepegawaian</a:t>
            </a:r>
            <a:r>
              <a:rPr lang="en-US" sz="4000" dirty="0" smtClean="0"/>
              <a:t> Negara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633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 smtClean="0"/>
              <a:t>TERIMA KASIH</a:t>
            </a:r>
            <a:endParaRPr lang="en-US" sz="8000" b="1" dirty="0"/>
          </a:p>
        </p:txBody>
      </p:sp>
    </p:spTree>
    <p:extLst>
      <p:ext uri="{BB962C8B-B14F-4D97-AF65-F5344CB8AC3E}">
        <p14:creationId xmlns:p14="http://schemas.microsoft.com/office/powerpoint/2010/main" val="1077874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err="1" smtClean="0"/>
              <a:t>Dasar</a:t>
            </a:r>
            <a:r>
              <a:rPr lang="en-US" sz="4400" dirty="0" smtClean="0"/>
              <a:t> </a:t>
            </a:r>
            <a:r>
              <a:rPr lang="en-US" sz="4400" dirty="0" err="1" smtClean="0"/>
              <a:t>Hukum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2"/>
            <a:ext cx="9835279" cy="4010139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en-US" sz="2800" dirty="0" err="1" smtClean="0"/>
              <a:t>Undang-Undang</a:t>
            </a:r>
            <a:r>
              <a:rPr lang="en-US" sz="2800" dirty="0" smtClean="0"/>
              <a:t> No.5 </a:t>
            </a:r>
            <a:r>
              <a:rPr lang="en-US" sz="2800" dirty="0" err="1" smtClean="0"/>
              <a:t>Tahun</a:t>
            </a:r>
            <a:r>
              <a:rPr lang="en-US" sz="2800" dirty="0" smtClean="0"/>
              <a:t> 2014 </a:t>
            </a:r>
            <a:r>
              <a:rPr lang="en-US" sz="2800" dirty="0" err="1" smtClean="0"/>
              <a:t>tentang</a:t>
            </a:r>
            <a:r>
              <a:rPr lang="en-US" sz="2800" dirty="0" smtClean="0"/>
              <a:t> </a:t>
            </a:r>
            <a:r>
              <a:rPr lang="en-US" sz="2800" dirty="0" err="1" smtClean="0"/>
              <a:t>Aparatur</a:t>
            </a:r>
            <a:r>
              <a:rPr lang="en-US" sz="2800" dirty="0" smtClean="0"/>
              <a:t> </a:t>
            </a:r>
            <a:r>
              <a:rPr lang="en-US" sz="2800" dirty="0" err="1" smtClean="0"/>
              <a:t>Sipil</a:t>
            </a:r>
            <a:r>
              <a:rPr lang="en-US" sz="2800" dirty="0" smtClean="0"/>
              <a:t> Negara.</a:t>
            </a:r>
          </a:p>
          <a:p>
            <a:pPr marL="457200" indent="-457200">
              <a:buAutoNum type="arabicPeriod"/>
            </a:pPr>
            <a:r>
              <a:rPr lang="en-US" sz="2800" dirty="0" err="1" smtClean="0"/>
              <a:t>Peraturan</a:t>
            </a:r>
            <a:r>
              <a:rPr lang="en-US" sz="2800" dirty="0" smtClean="0"/>
              <a:t> </a:t>
            </a:r>
            <a:r>
              <a:rPr lang="en-US" sz="2800" dirty="0" err="1" smtClean="0"/>
              <a:t>Pemerintah</a:t>
            </a:r>
            <a:r>
              <a:rPr lang="en-US" sz="2800" dirty="0" smtClean="0"/>
              <a:t> No.11 </a:t>
            </a:r>
            <a:r>
              <a:rPr lang="en-US" sz="2800" dirty="0" err="1" smtClean="0"/>
              <a:t>Tahun</a:t>
            </a:r>
            <a:r>
              <a:rPr lang="en-US" sz="2800" dirty="0" smtClean="0"/>
              <a:t> 2017 </a:t>
            </a:r>
            <a:r>
              <a:rPr lang="en-US" sz="2800" dirty="0" err="1" smtClean="0"/>
              <a:t>tentang</a:t>
            </a:r>
            <a:r>
              <a:rPr lang="en-US" sz="2800" dirty="0" smtClean="0"/>
              <a:t> </a:t>
            </a:r>
            <a:r>
              <a:rPr lang="en-US" sz="2800" dirty="0" err="1" smtClean="0"/>
              <a:t>Manajemen</a:t>
            </a:r>
            <a:r>
              <a:rPr lang="en-US" sz="2800" dirty="0" smtClean="0"/>
              <a:t> </a:t>
            </a:r>
            <a:r>
              <a:rPr lang="en-US" sz="2800" dirty="0" err="1" smtClean="0"/>
              <a:t>Pegawai</a:t>
            </a:r>
            <a:r>
              <a:rPr lang="en-US" sz="2800" dirty="0" smtClean="0"/>
              <a:t> </a:t>
            </a:r>
            <a:r>
              <a:rPr lang="en-US" sz="2800" dirty="0" err="1" smtClean="0"/>
              <a:t>Negeri</a:t>
            </a:r>
            <a:r>
              <a:rPr lang="en-US" sz="2800" dirty="0" smtClean="0"/>
              <a:t> </a:t>
            </a:r>
            <a:r>
              <a:rPr lang="en-US" sz="2800" dirty="0" err="1" smtClean="0"/>
              <a:t>Sipil</a:t>
            </a:r>
            <a:r>
              <a:rPr lang="en-US" sz="2800" dirty="0" smtClean="0"/>
              <a:t>.</a:t>
            </a:r>
          </a:p>
          <a:p>
            <a:pPr marL="457200" indent="-457200">
              <a:buAutoNum type="arabicPeriod"/>
            </a:pPr>
            <a:r>
              <a:rPr lang="en-US" sz="2800" dirty="0" err="1" smtClean="0"/>
              <a:t>Permenpan</a:t>
            </a:r>
            <a:r>
              <a:rPr lang="en-US" sz="2800" dirty="0" smtClean="0"/>
              <a:t> No.40 </a:t>
            </a:r>
            <a:r>
              <a:rPr lang="en-US" sz="2800" dirty="0" err="1" smtClean="0"/>
              <a:t>Tahun</a:t>
            </a:r>
            <a:r>
              <a:rPr lang="en-US" sz="2800" dirty="0" smtClean="0"/>
              <a:t> 2018 </a:t>
            </a:r>
            <a:r>
              <a:rPr lang="en-US" sz="2800" dirty="0" err="1" smtClean="0"/>
              <a:t>tentang</a:t>
            </a:r>
            <a:r>
              <a:rPr lang="en-US" sz="2800" dirty="0" smtClean="0"/>
              <a:t> </a:t>
            </a:r>
            <a:r>
              <a:rPr lang="en-US" sz="2800" dirty="0" err="1" smtClean="0"/>
              <a:t>Pedoman</a:t>
            </a:r>
            <a:r>
              <a:rPr lang="en-US" sz="2800" dirty="0" smtClean="0"/>
              <a:t> </a:t>
            </a:r>
            <a:r>
              <a:rPr lang="en-US" sz="2800" dirty="0" err="1" smtClean="0"/>
              <a:t>Sistem</a:t>
            </a:r>
            <a:r>
              <a:rPr lang="en-US" sz="2800" dirty="0" smtClean="0"/>
              <a:t> Merit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Manajemen</a:t>
            </a:r>
            <a:r>
              <a:rPr lang="en-US" sz="2800" dirty="0" smtClean="0"/>
              <a:t> ASN.</a:t>
            </a:r>
          </a:p>
          <a:p>
            <a:pPr marL="457200" indent="-457200">
              <a:buAutoNum type="arabicPeriod"/>
            </a:pPr>
            <a:r>
              <a:rPr lang="en-US" sz="2800" dirty="0" err="1" smtClean="0"/>
              <a:t>Peraturan</a:t>
            </a:r>
            <a:r>
              <a:rPr lang="en-US" sz="2800" dirty="0" smtClean="0"/>
              <a:t> KASN No.5 </a:t>
            </a:r>
            <a:r>
              <a:rPr lang="en-US" sz="2800" dirty="0" err="1" smtClean="0"/>
              <a:t>Tahun</a:t>
            </a:r>
            <a:r>
              <a:rPr lang="en-US" sz="2800" dirty="0" smtClean="0"/>
              <a:t> 2017 </a:t>
            </a:r>
            <a:r>
              <a:rPr lang="en-US" sz="2800" dirty="0" err="1" smtClean="0"/>
              <a:t>tentang</a:t>
            </a:r>
            <a:r>
              <a:rPr lang="en-US" sz="2800" dirty="0" smtClean="0"/>
              <a:t> </a:t>
            </a:r>
            <a:r>
              <a:rPr lang="en-US" sz="2800" dirty="0" err="1" smtClean="0"/>
              <a:t>Penilaian</a:t>
            </a:r>
            <a:r>
              <a:rPr lang="en-US" sz="2800" dirty="0" smtClean="0"/>
              <a:t> </a:t>
            </a:r>
            <a:r>
              <a:rPr lang="en-US" sz="2800" dirty="0" err="1" smtClean="0"/>
              <a:t>Mandiri</a:t>
            </a:r>
            <a:r>
              <a:rPr lang="en-US" sz="2800" dirty="0" smtClean="0"/>
              <a:t> </a:t>
            </a:r>
            <a:r>
              <a:rPr lang="en-US" sz="2800" dirty="0" err="1" smtClean="0"/>
              <a:t>Penerapan</a:t>
            </a:r>
            <a:r>
              <a:rPr lang="en-US" sz="2800" dirty="0" smtClean="0"/>
              <a:t> </a:t>
            </a:r>
            <a:r>
              <a:rPr lang="en-US" sz="2800" dirty="0" err="1" smtClean="0"/>
              <a:t>Sistem</a:t>
            </a:r>
            <a:r>
              <a:rPr lang="en-US" sz="2800" dirty="0" smtClean="0"/>
              <a:t> Merit ASN di </a:t>
            </a:r>
            <a:r>
              <a:rPr lang="en-US" sz="2800" dirty="0" err="1" smtClean="0"/>
              <a:t>Instansi</a:t>
            </a:r>
            <a:r>
              <a:rPr lang="en-US" sz="2800" dirty="0" smtClean="0"/>
              <a:t> </a:t>
            </a:r>
            <a:r>
              <a:rPr lang="en-US" sz="2800" dirty="0" err="1" smtClean="0"/>
              <a:t>Pemerintah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61638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Sistem</a:t>
            </a:r>
            <a:r>
              <a:rPr lang="en-US" dirty="0" smtClean="0"/>
              <a:t> Merit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Salah </a:t>
            </a:r>
            <a:r>
              <a:rPr lang="en-US" sz="3200" dirty="0" err="1" smtClean="0"/>
              <a:t>satu</a:t>
            </a:r>
            <a:r>
              <a:rPr lang="en-US" sz="3200" dirty="0" smtClean="0"/>
              <a:t> </a:t>
            </a:r>
            <a:r>
              <a:rPr lang="en-US" sz="3200" dirty="0" err="1" smtClean="0"/>
              <a:t>kriteria</a:t>
            </a:r>
            <a:r>
              <a:rPr lang="en-US" sz="3200" dirty="0" smtClean="0"/>
              <a:t> </a:t>
            </a:r>
            <a:r>
              <a:rPr lang="en-US" sz="3200" dirty="0" err="1" smtClean="0"/>
              <a:t>sistem</a:t>
            </a:r>
            <a:r>
              <a:rPr lang="en-US" sz="3200" dirty="0" smtClean="0"/>
              <a:t> </a:t>
            </a:r>
            <a:r>
              <a:rPr lang="en-US" sz="3200" dirty="0" smtClean="0"/>
              <a:t>merit </a:t>
            </a:r>
            <a:r>
              <a:rPr lang="en-US" sz="3200" dirty="0" err="1" smtClean="0"/>
              <a:t>yaitu</a:t>
            </a:r>
            <a:r>
              <a:rPr lang="en-US" sz="3200" dirty="0" smtClean="0"/>
              <a:t> </a:t>
            </a:r>
            <a:r>
              <a:rPr lang="en-US" sz="3200" dirty="0" err="1" smtClean="0"/>
              <a:t>memiliki</a:t>
            </a:r>
            <a:r>
              <a:rPr lang="en-US" sz="3200" dirty="0" smtClean="0"/>
              <a:t> </a:t>
            </a:r>
            <a:r>
              <a:rPr lang="en-US" sz="3200" dirty="0" err="1" smtClean="0"/>
              <a:t>manajemen</a:t>
            </a:r>
            <a:r>
              <a:rPr lang="en-US" sz="3200" dirty="0" smtClean="0"/>
              <a:t> </a:t>
            </a:r>
            <a:r>
              <a:rPr lang="en-US" sz="3200" dirty="0" err="1" smtClean="0"/>
              <a:t>karier</a:t>
            </a:r>
            <a:r>
              <a:rPr lang="en-US" sz="3200" dirty="0" smtClean="0"/>
              <a:t> yang </a:t>
            </a:r>
            <a:r>
              <a:rPr lang="en-US" sz="3200" dirty="0" err="1" smtClean="0"/>
              <a:t>terdiri</a:t>
            </a:r>
            <a:r>
              <a:rPr lang="en-US" sz="3200" dirty="0" smtClean="0"/>
              <a:t> </a:t>
            </a:r>
            <a:r>
              <a:rPr lang="en-US" sz="3200" dirty="0" err="1" smtClean="0"/>
              <a:t>dari</a:t>
            </a:r>
            <a:r>
              <a:rPr lang="en-US" sz="3200" dirty="0" smtClean="0"/>
              <a:t> </a:t>
            </a:r>
            <a:r>
              <a:rPr lang="en-US" sz="3200" dirty="0" err="1" smtClean="0"/>
              <a:t>perencanaan</a:t>
            </a:r>
            <a:r>
              <a:rPr lang="en-US" sz="3200" dirty="0" smtClean="0"/>
              <a:t>, </a:t>
            </a:r>
            <a:r>
              <a:rPr lang="en-US" sz="3200" dirty="0" err="1" smtClean="0"/>
              <a:t>pengembangan</a:t>
            </a:r>
            <a:r>
              <a:rPr lang="en-US" sz="3200" dirty="0" smtClean="0"/>
              <a:t>, </a:t>
            </a:r>
            <a:r>
              <a:rPr lang="en-US" sz="3200" dirty="0" err="1" smtClean="0"/>
              <a:t>pola</a:t>
            </a:r>
            <a:r>
              <a:rPr lang="en-US" sz="3200" dirty="0" smtClean="0"/>
              <a:t> </a:t>
            </a:r>
            <a:r>
              <a:rPr lang="en-US" sz="3200" dirty="0" err="1" smtClean="0"/>
              <a:t>karier</a:t>
            </a:r>
            <a:r>
              <a:rPr lang="en-US" sz="3200" dirty="0" smtClean="0"/>
              <a:t>,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kelompok</a:t>
            </a:r>
            <a:r>
              <a:rPr lang="en-US" sz="3200" dirty="0" smtClean="0"/>
              <a:t> </a:t>
            </a:r>
            <a:r>
              <a:rPr lang="en-US" sz="3200" dirty="0" err="1" smtClean="0"/>
              <a:t>rencana</a:t>
            </a:r>
            <a:r>
              <a:rPr lang="en-US" sz="3200" dirty="0" smtClean="0"/>
              <a:t> </a:t>
            </a:r>
            <a:r>
              <a:rPr lang="en-US" sz="3200" dirty="0" err="1" smtClean="0"/>
              <a:t>suksesi</a:t>
            </a:r>
            <a:r>
              <a:rPr lang="en-US" sz="3200" dirty="0" smtClean="0"/>
              <a:t> yang </a:t>
            </a:r>
            <a:r>
              <a:rPr lang="en-US" sz="3200" dirty="0" err="1" smtClean="0"/>
              <a:t>diperoleh</a:t>
            </a:r>
            <a:r>
              <a:rPr lang="en-US" sz="3200" dirty="0" smtClean="0"/>
              <a:t> </a:t>
            </a:r>
            <a:r>
              <a:rPr lang="en-US" sz="3200" dirty="0" err="1" smtClean="0"/>
              <a:t>dari</a:t>
            </a:r>
            <a:r>
              <a:rPr lang="en-US" sz="3200" dirty="0" smtClean="0"/>
              <a:t> MANAJEMEN TALENTA.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1892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44" y="417052"/>
            <a:ext cx="9613861" cy="1080938"/>
          </a:xfrm>
        </p:spPr>
        <p:txBody>
          <a:bodyPr/>
          <a:lstStyle/>
          <a:p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dirty="0" err="1" smtClean="0"/>
              <a:t>Karier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55810"/>
              </p:ext>
            </p:extLst>
          </p:nvPr>
        </p:nvGraphicFramePr>
        <p:xfrm>
          <a:off x="304799" y="1290920"/>
          <a:ext cx="4979895" cy="54146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5344"/>
                <a:gridCol w="3064551"/>
              </a:tblGrid>
              <a:tr h="564029"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/>
                        <a:t>Job Family</a:t>
                      </a:r>
                      <a:endParaRPr lang="en-US" sz="14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/>
                        <a:t>Job Function</a:t>
                      </a:r>
                      <a:endParaRPr lang="en-US" sz="1400" i="1" dirty="0"/>
                    </a:p>
                  </a:txBody>
                  <a:tcPr anchor="ctr"/>
                </a:tc>
              </a:tr>
              <a:tr h="676835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Administrasi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Umum</a:t>
                      </a:r>
                      <a:r>
                        <a:rPr lang="en-US" sz="1400" dirty="0" smtClean="0"/>
                        <a:t> (38%)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25413" indent="-125413">
                        <a:buFont typeface="Arial" pitchFamily="34" charset="0"/>
                        <a:buChar char="•"/>
                      </a:pPr>
                      <a:r>
                        <a:rPr lang="en-US" sz="1400" dirty="0" err="1" smtClean="0"/>
                        <a:t>Fasilitas</a:t>
                      </a:r>
                      <a:endParaRPr lang="en-US" sz="1400" dirty="0" smtClean="0"/>
                    </a:p>
                    <a:p>
                      <a:pPr marL="125413" indent="-125413">
                        <a:buFont typeface="Arial" pitchFamily="34" charset="0"/>
                        <a:buChar char="•"/>
                      </a:pPr>
                      <a:r>
                        <a:rPr lang="en-US" sz="1400" dirty="0" err="1" smtClean="0"/>
                        <a:t>Administrasi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Klerikal</a:t>
                      </a:r>
                      <a:endParaRPr lang="en-US" sz="1400" dirty="0"/>
                    </a:p>
                  </a:txBody>
                  <a:tcPr anchor="ctr"/>
                </a:tc>
              </a:tr>
              <a:tr h="101525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Legal (14%)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25413" indent="-125413">
                        <a:buFont typeface="Arial" pitchFamily="34" charset="0"/>
                        <a:buChar char="•"/>
                      </a:pPr>
                      <a:r>
                        <a:rPr lang="en-US" sz="1400" dirty="0" err="1" smtClean="0"/>
                        <a:t>Pengawasan</a:t>
                      </a:r>
                      <a:r>
                        <a:rPr lang="en-US" sz="1400" dirty="0" smtClean="0"/>
                        <a:t>/ Compliance</a:t>
                      </a:r>
                    </a:p>
                    <a:p>
                      <a:pPr marL="125413" indent="-125413">
                        <a:buFont typeface="Arial" pitchFamily="34" charset="0"/>
                        <a:buChar char="•"/>
                      </a:pPr>
                      <a:r>
                        <a:rPr lang="en-US" sz="1400" dirty="0" err="1" smtClean="0"/>
                        <a:t>Penyusunan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Peraturan</a:t>
                      </a:r>
                      <a:endParaRPr lang="en-US" sz="1400" dirty="0" smtClean="0"/>
                    </a:p>
                    <a:p>
                      <a:pPr marL="125413" indent="-125413">
                        <a:buFont typeface="Arial" pitchFamily="34" charset="0"/>
                        <a:buChar char="•"/>
                      </a:pPr>
                      <a:r>
                        <a:rPr lang="en-US" sz="1400" dirty="0" err="1" smtClean="0"/>
                        <a:t>Pertimbangan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Hukum</a:t>
                      </a:r>
                      <a:endParaRPr lang="en-US" sz="1400" dirty="0"/>
                    </a:p>
                  </a:txBody>
                  <a:tcPr anchor="ctr"/>
                </a:tc>
              </a:tr>
              <a:tr h="902447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Komunikasi</a:t>
                      </a:r>
                      <a:r>
                        <a:rPr lang="en-US" sz="1400" dirty="0" smtClean="0"/>
                        <a:t> (5%)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25413" indent="-125413">
                        <a:buFont typeface="Arial" pitchFamily="34" charset="0"/>
                        <a:buChar char="•"/>
                      </a:pPr>
                      <a:r>
                        <a:rPr lang="en-US" sz="1400" dirty="0" err="1" smtClean="0"/>
                        <a:t>Hubungan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Masyarakat</a:t>
                      </a:r>
                      <a:r>
                        <a:rPr lang="en-US" sz="1400" dirty="0" smtClean="0"/>
                        <a:t> &amp; </a:t>
                      </a:r>
                      <a:r>
                        <a:rPr lang="en-US" sz="1400" dirty="0" err="1" smtClean="0"/>
                        <a:t>Antar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Lembaga</a:t>
                      </a:r>
                      <a:endParaRPr lang="en-US" sz="1400" dirty="0" smtClean="0"/>
                    </a:p>
                    <a:p>
                      <a:pPr marL="125413" indent="-125413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Media &amp; </a:t>
                      </a:r>
                      <a:r>
                        <a:rPr lang="en-US" sz="1400" dirty="0" err="1" smtClean="0"/>
                        <a:t>Publikasi</a:t>
                      </a:r>
                      <a:endParaRPr lang="en-US" sz="1400" dirty="0"/>
                    </a:p>
                  </a:txBody>
                  <a:tcPr anchor="ctr"/>
                </a:tc>
              </a:tr>
              <a:tr h="902447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Manajemen</a:t>
                      </a:r>
                      <a:r>
                        <a:rPr lang="en-US" sz="1400" dirty="0" smtClean="0"/>
                        <a:t> (26%)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25413" indent="-125413">
                        <a:buFont typeface="Arial" pitchFamily="34" charset="0"/>
                        <a:buChar char="•"/>
                      </a:pPr>
                      <a:r>
                        <a:rPr lang="en-US" sz="1400" dirty="0" err="1" smtClean="0"/>
                        <a:t>Riset</a:t>
                      </a:r>
                      <a:r>
                        <a:rPr lang="en-US" sz="1400" dirty="0" smtClean="0"/>
                        <a:t> SDM</a:t>
                      </a:r>
                    </a:p>
                    <a:p>
                      <a:pPr marL="125413" indent="-125413">
                        <a:buFont typeface="Arial" pitchFamily="34" charset="0"/>
                        <a:buChar char="•"/>
                      </a:pPr>
                      <a:r>
                        <a:rPr lang="en-US" sz="1400" dirty="0" err="1" smtClean="0"/>
                        <a:t>Manajemen</a:t>
                      </a:r>
                      <a:r>
                        <a:rPr lang="en-US" sz="1400" dirty="0" smtClean="0"/>
                        <a:t> SDM</a:t>
                      </a:r>
                    </a:p>
                    <a:p>
                      <a:pPr marL="125413" indent="-125413">
                        <a:buFont typeface="Arial" pitchFamily="34" charset="0"/>
                        <a:buChar char="•"/>
                      </a:pPr>
                      <a:r>
                        <a:rPr lang="en-US" sz="1400" dirty="0" err="1" smtClean="0"/>
                        <a:t>Organisasi</a:t>
                      </a:r>
                      <a:endParaRPr lang="en-US" sz="1400" dirty="0"/>
                    </a:p>
                  </a:txBody>
                  <a:tcPr anchor="ctr"/>
                </a:tc>
              </a:tr>
              <a:tr h="676835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Akuntansi</a:t>
                      </a:r>
                      <a:r>
                        <a:rPr lang="en-US" sz="1400" dirty="0" smtClean="0"/>
                        <a:t> (7%)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25413" indent="-125413">
                        <a:buFont typeface="Arial" pitchFamily="34" charset="0"/>
                        <a:buChar char="•"/>
                      </a:pPr>
                      <a:r>
                        <a:rPr lang="en-US" sz="1400" dirty="0" err="1" smtClean="0"/>
                        <a:t>Pengelolaan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Anggaran</a:t>
                      </a:r>
                      <a:endParaRPr lang="en-US" sz="1400" dirty="0" smtClean="0"/>
                    </a:p>
                    <a:p>
                      <a:pPr marL="125413" indent="-125413">
                        <a:buFont typeface="Arial" pitchFamily="34" charset="0"/>
                        <a:buChar char="•"/>
                      </a:pPr>
                      <a:r>
                        <a:rPr lang="en-US" sz="1400" dirty="0" err="1" smtClean="0"/>
                        <a:t>Administrasi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Keuangan</a:t>
                      </a:r>
                      <a:endParaRPr lang="en-US" sz="1400" dirty="0"/>
                    </a:p>
                  </a:txBody>
                  <a:tcPr anchor="ctr"/>
                </a:tc>
              </a:tr>
              <a:tr h="67683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IT (10%)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25413" indent="-125413">
                        <a:buFont typeface="Arial" pitchFamily="34" charset="0"/>
                        <a:buChar char="•"/>
                      </a:pPr>
                      <a:r>
                        <a:rPr lang="en-US" sz="1400" dirty="0" err="1" smtClean="0"/>
                        <a:t>Pengembangan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Sistem</a:t>
                      </a:r>
                      <a:endParaRPr lang="en-US" sz="1400" dirty="0" smtClean="0"/>
                    </a:p>
                    <a:p>
                      <a:pPr marL="125413" indent="-125413">
                        <a:buFont typeface="Arial" pitchFamily="34" charset="0"/>
                        <a:buChar char="•"/>
                      </a:pPr>
                      <a:r>
                        <a:rPr lang="en-US" sz="1400" dirty="0" err="1" smtClean="0"/>
                        <a:t>Dukungan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Pemeliharaan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956301290"/>
              </p:ext>
            </p:extLst>
          </p:nvPr>
        </p:nvGraphicFramePr>
        <p:xfrm>
          <a:off x="5822576" y="0"/>
          <a:ext cx="6369423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7695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Manajemen</a:t>
            </a:r>
            <a:r>
              <a:rPr lang="en-US" dirty="0" smtClean="0"/>
              <a:t> </a:t>
            </a:r>
            <a:r>
              <a:rPr lang="en-US" dirty="0" err="1" smtClean="0"/>
              <a:t>Talenta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070847"/>
            <a:ext cx="9794938" cy="3865342"/>
          </a:xfrm>
        </p:spPr>
        <p:txBody>
          <a:bodyPr/>
          <a:lstStyle/>
          <a:p>
            <a:r>
              <a:rPr lang="en-US" dirty="0" smtClean="0"/>
              <a:t>Talent management involves organization activities for attracting, selecting, developing, and retaining talents in a way that meets the global strategic goals of company and international contexts (Al </a:t>
            </a:r>
            <a:r>
              <a:rPr lang="en-US" dirty="0" err="1" smtClean="0"/>
              <a:t>Ariss</a:t>
            </a:r>
            <a:r>
              <a:rPr lang="en-US" dirty="0" smtClean="0"/>
              <a:t>, 2014).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manajemen</a:t>
            </a:r>
            <a:r>
              <a:rPr lang="en-US" dirty="0" smtClean="0"/>
              <a:t> ASN yang </a:t>
            </a:r>
            <a:r>
              <a:rPr lang="en-US" dirty="0" err="1" smtClean="0"/>
              <a:t>terdiri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tahapan</a:t>
            </a:r>
            <a:r>
              <a:rPr lang="en-US" dirty="0" smtClean="0"/>
              <a:t> </a:t>
            </a:r>
            <a:r>
              <a:rPr lang="en-US" dirty="0" err="1" smtClean="0"/>
              <a:t>akuisisi</a:t>
            </a:r>
            <a:r>
              <a:rPr lang="en-US" dirty="0" smtClean="0"/>
              <a:t>, </a:t>
            </a:r>
            <a:r>
              <a:rPr lang="en-US" dirty="0" err="1" smtClean="0"/>
              <a:t>pengembangan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retensi</a:t>
            </a:r>
            <a:r>
              <a:rPr lang="en-US" dirty="0" smtClean="0"/>
              <a:t> </a:t>
            </a:r>
            <a:r>
              <a:rPr lang="en-US" dirty="0" err="1" smtClean="0"/>
              <a:t>talenta</a:t>
            </a:r>
            <a:r>
              <a:rPr lang="en-US" dirty="0" smtClean="0"/>
              <a:t> yang </a:t>
            </a:r>
            <a:r>
              <a:rPr lang="en-US" dirty="0" err="1" smtClean="0"/>
              <a:t>diprioritaskan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menduduki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target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kompetensi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kinerja</a:t>
            </a:r>
            <a:r>
              <a:rPr lang="en-US" dirty="0" smtClean="0"/>
              <a:t> yang </a:t>
            </a:r>
            <a:r>
              <a:rPr lang="en-US" dirty="0" err="1" smtClean="0"/>
              <a:t>tinggi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memenuhi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/>
              <a:t> </a:t>
            </a:r>
            <a:r>
              <a:rPr lang="en-US" dirty="0" err="1" smtClean="0"/>
              <a:t>organisasi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nasional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56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Tahapan</a:t>
            </a:r>
            <a:r>
              <a:rPr lang="en-US" dirty="0" smtClean="0"/>
              <a:t> </a:t>
            </a:r>
            <a:r>
              <a:rPr lang="en-US" dirty="0" err="1" smtClean="0"/>
              <a:t>Manajemen</a:t>
            </a:r>
            <a:r>
              <a:rPr lang="en-US" dirty="0" smtClean="0"/>
              <a:t> </a:t>
            </a:r>
            <a:r>
              <a:rPr lang="en-US" dirty="0" err="1" smtClean="0"/>
              <a:t>Talenta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8062" y="2353235"/>
            <a:ext cx="9613861" cy="874059"/>
          </a:xfrm>
        </p:spPr>
        <p:txBody>
          <a:bodyPr/>
          <a:lstStyle/>
          <a:p>
            <a:pPr marL="0" indent="0">
              <a:buNone/>
            </a:pPr>
            <a:r>
              <a:rPr lang="en-ID" dirty="0" err="1" smtClean="0"/>
              <a:t>strategi</a:t>
            </a:r>
            <a:r>
              <a:rPr lang="en-ID" dirty="0" smtClean="0"/>
              <a:t> </a:t>
            </a:r>
            <a:r>
              <a:rPr lang="en-ID" dirty="0" err="1"/>
              <a:t>mendapatkan</a:t>
            </a:r>
            <a:r>
              <a:rPr lang="en-ID" dirty="0"/>
              <a:t> </a:t>
            </a:r>
            <a:r>
              <a:rPr lang="en-ID" dirty="0" err="1"/>
              <a:t>talenta</a:t>
            </a:r>
            <a:r>
              <a:rPr lang="en-ID" dirty="0"/>
              <a:t> </a:t>
            </a:r>
            <a:r>
              <a:rPr lang="en-ID" dirty="0" err="1" smtClean="0"/>
              <a:t>melalui</a:t>
            </a:r>
            <a:r>
              <a:rPr lang="en-ID" dirty="0" smtClean="0"/>
              <a:t> </a:t>
            </a:r>
            <a:r>
              <a:rPr lang="en-ID" dirty="0" err="1" smtClean="0"/>
              <a:t>penilaian</a:t>
            </a:r>
            <a:r>
              <a:rPr lang="en-ID" dirty="0" smtClean="0"/>
              <a:t> </a:t>
            </a:r>
            <a:r>
              <a:rPr lang="en-ID" dirty="0" err="1"/>
              <a:t>kompetensi</a:t>
            </a:r>
            <a:r>
              <a:rPr lang="en-ID" dirty="0"/>
              <a:t> </a:t>
            </a:r>
            <a:r>
              <a:rPr lang="en-ID" dirty="0" err="1"/>
              <a:t>dan</a:t>
            </a:r>
            <a:r>
              <a:rPr lang="en-ID" dirty="0"/>
              <a:t> </a:t>
            </a:r>
            <a:r>
              <a:rPr lang="en-ID" dirty="0" err="1"/>
              <a:t>penilaian</a:t>
            </a:r>
            <a:r>
              <a:rPr lang="en-ID" dirty="0"/>
              <a:t> </a:t>
            </a:r>
            <a:r>
              <a:rPr lang="en-ID" dirty="0" err="1" smtClean="0"/>
              <a:t>kinerja</a:t>
            </a:r>
            <a:r>
              <a:rPr lang="en-ID" dirty="0" smtClean="0"/>
              <a:t>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632012" y="2353235"/>
            <a:ext cx="1949823" cy="699247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1. AKUISISI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32011" y="3543301"/>
            <a:ext cx="3106270" cy="129540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2. PENGEMBANGAN TALENTA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020670" y="3825689"/>
            <a:ext cx="8041341" cy="730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ID" dirty="0" err="1" smtClean="0"/>
              <a:t>strategi</a:t>
            </a:r>
            <a:r>
              <a:rPr lang="en-ID" dirty="0" smtClean="0"/>
              <a:t> </a:t>
            </a:r>
            <a:r>
              <a:rPr lang="en-ID" dirty="0" err="1" smtClean="0"/>
              <a:t>pengembangan</a:t>
            </a:r>
            <a:r>
              <a:rPr lang="en-ID" dirty="0" smtClean="0"/>
              <a:t> </a:t>
            </a:r>
            <a:r>
              <a:rPr lang="en-ID" dirty="0" err="1" smtClean="0"/>
              <a:t>talenta</a:t>
            </a:r>
            <a:r>
              <a:rPr lang="en-ID" dirty="0" smtClean="0"/>
              <a:t>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32011" y="5428129"/>
            <a:ext cx="1949823" cy="699247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3. RETENSI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30070" y="5284694"/>
            <a:ext cx="8041341" cy="1089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/>
              <a:t>strategi</a:t>
            </a:r>
            <a:r>
              <a:rPr lang="en-US" dirty="0"/>
              <a:t> </a:t>
            </a:r>
            <a:r>
              <a:rPr lang="en-US" dirty="0" err="1"/>
              <a:t>mempertahankan</a:t>
            </a:r>
            <a:r>
              <a:rPr lang="en-US" dirty="0"/>
              <a:t> </a:t>
            </a:r>
            <a:r>
              <a:rPr lang="en-US" dirty="0" err="1"/>
              <a:t>talenta</a:t>
            </a:r>
            <a:r>
              <a:rPr lang="en-US" dirty="0"/>
              <a:t>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smtClean="0"/>
              <a:t>reward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mempertahankan</a:t>
            </a:r>
            <a:r>
              <a:rPr lang="en-US" dirty="0" smtClean="0"/>
              <a:t> </a:t>
            </a:r>
            <a:r>
              <a:rPr lang="en-US" dirty="0" err="1" smtClean="0"/>
              <a:t>talenta</a:t>
            </a:r>
            <a:r>
              <a:rPr lang="en-US" dirty="0" smtClean="0"/>
              <a:t> </a:t>
            </a:r>
            <a:r>
              <a:rPr lang="en-US" dirty="0"/>
              <a:t>agar </a:t>
            </a:r>
            <a:r>
              <a:rPr lang="en-US" dirty="0" err="1"/>
              <a:t>siap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penempatan</a:t>
            </a:r>
            <a:r>
              <a:rPr lang="en-US" dirty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50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91671" y="562051"/>
            <a:ext cx="9843247" cy="5919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2304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Rencana</a:t>
            </a:r>
            <a:r>
              <a:rPr lang="en-US" dirty="0" smtClean="0"/>
              <a:t> </a:t>
            </a:r>
            <a:r>
              <a:rPr lang="en-US" dirty="0" err="1" smtClean="0"/>
              <a:t>Suksesi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1993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err="1"/>
              <a:t>Penyajian</a:t>
            </a:r>
            <a:r>
              <a:rPr lang="en-US" sz="3600" dirty="0"/>
              <a:t> </a:t>
            </a:r>
            <a:r>
              <a:rPr lang="en-US" sz="3600" dirty="0" err="1" smtClean="0"/>
              <a:t>informasi</a:t>
            </a:r>
            <a:r>
              <a:rPr lang="en-US" sz="3600" dirty="0" smtClean="0"/>
              <a:t> </a:t>
            </a:r>
            <a:r>
              <a:rPr lang="en-US" sz="3600" dirty="0" err="1" smtClean="0"/>
              <a:t>mengenai</a:t>
            </a:r>
            <a:r>
              <a:rPr lang="en-US" sz="3600" dirty="0" smtClean="0"/>
              <a:t> </a:t>
            </a:r>
            <a:r>
              <a:rPr lang="en-US" sz="3600" dirty="0" err="1" smtClean="0"/>
              <a:t>kandidat</a:t>
            </a:r>
            <a:r>
              <a:rPr lang="en-US" sz="3600" dirty="0" smtClean="0"/>
              <a:t> </a:t>
            </a:r>
            <a:r>
              <a:rPr lang="en-US" sz="3600" dirty="0" err="1" smtClean="0"/>
              <a:t>pengganti</a:t>
            </a:r>
            <a:r>
              <a:rPr lang="en-US" sz="3600" dirty="0" smtClean="0"/>
              <a:t> </a:t>
            </a:r>
            <a:r>
              <a:rPr lang="en-US" sz="3600" dirty="0" err="1" smtClean="0"/>
              <a:t>dalam</a:t>
            </a:r>
            <a:r>
              <a:rPr lang="en-US" sz="3600" dirty="0" smtClean="0"/>
              <a:t> </a:t>
            </a:r>
            <a:r>
              <a:rPr lang="en-US" sz="3600" dirty="0" err="1" smtClean="0"/>
              <a:t>posisi-posisi</a:t>
            </a:r>
            <a:r>
              <a:rPr lang="en-US" sz="3600" dirty="0" smtClean="0"/>
              <a:t> </a:t>
            </a:r>
            <a:r>
              <a:rPr lang="en-US" sz="3600" dirty="0" err="1" smtClean="0"/>
              <a:t>pekerjaan</a:t>
            </a:r>
            <a:r>
              <a:rPr lang="en-US" sz="3600" dirty="0" smtClean="0"/>
              <a:t> yang </a:t>
            </a:r>
            <a:r>
              <a:rPr lang="en-US" sz="3600" dirty="0" err="1" smtClean="0"/>
              <a:t>ada</a:t>
            </a:r>
            <a:r>
              <a:rPr lang="en-US" sz="3600" dirty="0" smtClean="0"/>
              <a:t> di </a:t>
            </a:r>
            <a:r>
              <a:rPr lang="en-US" sz="3600" dirty="0" err="1" smtClean="0"/>
              <a:t>lingkungan</a:t>
            </a:r>
            <a:r>
              <a:rPr lang="en-US" sz="3600" dirty="0" smtClean="0"/>
              <a:t> </a:t>
            </a:r>
            <a:r>
              <a:rPr lang="en-US" sz="3600" dirty="0" err="1" smtClean="0"/>
              <a:t>organisasi</a:t>
            </a:r>
            <a:r>
              <a:rPr lang="en-US" sz="3600" dirty="0" smtClean="0"/>
              <a:t> BKN.</a:t>
            </a:r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63386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/>
          <a:srcRect l="-505" t="8001" r="-253" b="46665"/>
          <a:stretch/>
        </p:blipFill>
        <p:spPr bwMode="auto">
          <a:xfrm>
            <a:off x="0" y="562087"/>
            <a:ext cx="12161520" cy="310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21108925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126</TotalTime>
  <Words>299</Words>
  <Application>Microsoft Office PowerPoint</Application>
  <PresentationFormat>Custom</PresentationFormat>
  <Paragraphs>57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Berlin</vt:lpstr>
      <vt:lpstr>Talent Management &amp; Rencana Suksesi di Badan Kepegawaian Negara</vt:lpstr>
      <vt:lpstr>Dasar Hukum</vt:lpstr>
      <vt:lpstr>Sistem Merit</vt:lpstr>
      <vt:lpstr>Pola Karier</vt:lpstr>
      <vt:lpstr>Manajemen Talenta</vt:lpstr>
      <vt:lpstr>Tahapan Manajemen Talenta</vt:lpstr>
      <vt:lpstr>PowerPoint Presentation</vt:lpstr>
      <vt:lpstr>Rencana Suksesi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Talent Management di Badan Kepegawaian Negara</dc:title>
  <dc:creator>ARYA</dc:creator>
  <cp:lastModifiedBy>USER</cp:lastModifiedBy>
  <cp:revision>27</cp:revision>
  <cp:lastPrinted>2019-11-18T10:32:57Z</cp:lastPrinted>
  <dcterms:created xsi:type="dcterms:W3CDTF">2019-11-17T06:37:08Z</dcterms:created>
  <dcterms:modified xsi:type="dcterms:W3CDTF">2019-11-18T10:43:41Z</dcterms:modified>
</cp:coreProperties>
</file>