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37"/>
  </p:notesMasterIdLst>
  <p:sldIdLst>
    <p:sldId id="1340" r:id="rId6"/>
    <p:sldId id="1331" r:id="rId7"/>
    <p:sldId id="1290" r:id="rId8"/>
    <p:sldId id="270" r:id="rId9"/>
    <p:sldId id="1339" r:id="rId10"/>
    <p:sldId id="1338" r:id="rId11"/>
    <p:sldId id="258" r:id="rId12"/>
    <p:sldId id="268" r:id="rId13"/>
    <p:sldId id="505" r:id="rId14"/>
    <p:sldId id="266" r:id="rId15"/>
    <p:sldId id="510" r:id="rId16"/>
    <p:sldId id="1333" r:id="rId17"/>
    <p:sldId id="504" r:id="rId18"/>
    <p:sldId id="267" r:id="rId19"/>
    <p:sldId id="410" r:id="rId20"/>
    <p:sldId id="455" r:id="rId21"/>
    <p:sldId id="414" r:id="rId22"/>
    <p:sldId id="415" r:id="rId23"/>
    <p:sldId id="416" r:id="rId24"/>
    <p:sldId id="418" r:id="rId25"/>
    <p:sldId id="1334" r:id="rId26"/>
    <p:sldId id="1335" r:id="rId27"/>
    <p:sldId id="1336" r:id="rId28"/>
    <p:sldId id="432" r:id="rId29"/>
    <p:sldId id="1332" r:id="rId30"/>
    <p:sldId id="512" r:id="rId31"/>
    <p:sldId id="513" r:id="rId32"/>
    <p:sldId id="511" r:id="rId33"/>
    <p:sldId id="262" r:id="rId34"/>
    <p:sldId id="1330" r:id="rId35"/>
    <p:sldId id="276" r:id="rId36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4939"/>
    <a:srgbClr val="132D7D"/>
    <a:srgbClr val="F36958"/>
    <a:srgbClr val="3E50AD"/>
    <a:srgbClr val="ED7D31"/>
    <a:srgbClr val="E6E6E6"/>
    <a:srgbClr val="251515"/>
    <a:srgbClr val="FFC000"/>
    <a:srgbClr val="7C7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6374" autoAdjust="0"/>
  </p:normalViewPr>
  <p:slideViewPr>
    <p:cSldViewPr snapToGrid="0">
      <p:cViewPr varScale="1">
        <p:scale>
          <a:sx n="59" d="100"/>
          <a:sy n="59" d="100"/>
        </p:scale>
        <p:origin x="70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51917956259688E-2"/>
          <c:y val="0.17448800468110007"/>
          <c:w val="0.71935782167407558"/>
          <c:h val="0.6776826455562348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B339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A08-4CB7-BF79-74CA711A09E0}"/>
              </c:ext>
            </c:extLst>
          </c:dPt>
          <c:dPt>
            <c:idx val="1"/>
            <c:bubble3D val="0"/>
            <c:spPr>
              <a:solidFill>
                <a:srgbClr val="7772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A08-4CB7-BF79-74CA711A09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A08-4CB7-BF79-74CA711A09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A08-4CB7-BF79-74CA711A09E0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A08-4CB7-BF79-74CA711A09E0}"/>
                </c:ext>
              </c:extLst>
            </c:dLbl>
            <c:dLbl>
              <c:idx val="1"/>
              <c:layout>
                <c:manualLayout>
                  <c:x val="4.9522599908642224E-2"/>
                  <c:y val="3.9988769558155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A08-4CB7-BF79-74CA711A09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Wanita</c:v>
                </c:pt>
                <c:pt idx="1">
                  <c:v>Pria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08-4CB7-BF79-74CA711A09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194444444444448E-2"/>
          <c:y val="7.3006890972543759E-2"/>
          <c:w val="0.92361111111111116"/>
          <c:h val="0.652086889174807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B3397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554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24-43D4-A6EE-2393C4A4D11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1389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F2-4C01-9641-0CB9541CEDE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840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F2-4C01-9641-0CB9541CEDE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16360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CF2-4C01-9641-0CB9541CEDE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4085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CF2-4C01-9641-0CB9541CEDE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44699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F2-4C01-9641-0CB9541CEDE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491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CF2-4C01-9641-0CB9541CEDE8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7166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F2-4C01-9641-0CB9541CEDE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557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CF2-4C01-9641-0CB9541CEDE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734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CF2-4C01-9641-0CB9541CEDE8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38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3C-4FEB-8420-163C3E92F59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dirty="0"/>
                      <a:t>2685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CF2-4C01-9641-0CB9541CED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BKF</c:v>
                </c:pt>
                <c:pt idx="1">
                  <c:v>BPPK</c:v>
                </c:pt>
                <c:pt idx="2">
                  <c:v>DJA</c:v>
                </c:pt>
                <c:pt idx="3">
                  <c:v>DJBC</c:v>
                </c:pt>
                <c:pt idx="4">
                  <c:v>DJKN</c:v>
                </c:pt>
                <c:pt idx="5">
                  <c:v>DJP</c:v>
                </c:pt>
                <c:pt idx="6">
                  <c:v>DJPPR</c:v>
                </c:pt>
                <c:pt idx="7">
                  <c:v>DJPBN</c:v>
                </c:pt>
                <c:pt idx="8">
                  <c:v>DJPK</c:v>
                </c:pt>
                <c:pt idx="9">
                  <c:v>ITJEN</c:v>
                </c:pt>
                <c:pt idx="10">
                  <c:v>PPINSW</c:v>
                </c:pt>
                <c:pt idx="11">
                  <c:v>SETJEN</c:v>
                </c:pt>
                <c:pt idx="12">
                  <c:v>KSKK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568</c:v>
                </c:pt>
                <c:pt idx="1">
                  <c:v>1364</c:v>
                </c:pt>
                <c:pt idx="2">
                  <c:v>856</c:v>
                </c:pt>
                <c:pt idx="3">
                  <c:v>16570</c:v>
                </c:pt>
                <c:pt idx="4">
                  <c:v>4129</c:v>
                </c:pt>
                <c:pt idx="5">
                  <c:v>45011</c:v>
                </c:pt>
                <c:pt idx="6">
                  <c:v>495</c:v>
                </c:pt>
                <c:pt idx="7">
                  <c:v>7372</c:v>
                </c:pt>
                <c:pt idx="8">
                  <c:v>564</c:v>
                </c:pt>
                <c:pt idx="9">
                  <c:v>744</c:v>
                </c:pt>
                <c:pt idx="10">
                  <c:v>37</c:v>
                </c:pt>
                <c:pt idx="11">
                  <c:v>2703</c:v>
                </c:pt>
                <c:pt idx="1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F2-4C01-9641-0CB9541CEDE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overlap val="-18"/>
        <c:axId val="421510968"/>
        <c:axId val="419232328"/>
      </c:barChart>
      <c:catAx>
        <c:axId val="421510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9232328"/>
        <c:crosses val="autoZero"/>
        <c:auto val="1"/>
        <c:lblAlgn val="ctr"/>
        <c:lblOffset val="100"/>
        <c:noMultiLvlLbl val="0"/>
      </c:catAx>
      <c:valAx>
        <c:axId val="419232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1510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>
      <a:solidFill>
        <a:schemeClr val="bg1">
          <a:lumMod val="6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772B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24462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29A-46CE-BA39-04EF44F0693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16840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9A-46CE-BA39-04EF44F0693E}"/>
                </c:ext>
              </c:extLst>
            </c:dLbl>
            <c:dLbl>
              <c:idx val="2"/>
              <c:layout>
                <c:manualLayout>
                  <c:x val="-0.13689487237080419"/>
                  <c:y val="5.3293372452845607E-1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27121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9A-46CE-BA39-04EF44F0693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10988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9A-46CE-BA39-04EF44F0693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209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9A-46CE-BA39-04EF44F069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Di Bawah Diploma III</c:v>
                </c:pt>
                <c:pt idx="1">
                  <c:v>Diploma III</c:v>
                </c:pt>
                <c:pt idx="2">
                  <c:v>Sarjana dan Diploma IV</c:v>
                </c:pt>
                <c:pt idx="3">
                  <c:v>Magister</c:v>
                </c:pt>
                <c:pt idx="4">
                  <c:v>Doktor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25059</c:v>
                </c:pt>
                <c:pt idx="1">
                  <c:v>17098</c:v>
                </c:pt>
                <c:pt idx="2">
                  <c:v>27269</c:v>
                </c:pt>
                <c:pt idx="3">
                  <c:v>10808</c:v>
                </c:pt>
                <c:pt idx="4">
                  <c:v>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9A-46CE-BA39-04EF44F069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34692112"/>
        <c:axId val="249973848"/>
      </c:barChart>
      <c:catAx>
        <c:axId val="3346921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9973848"/>
        <c:crosses val="autoZero"/>
        <c:auto val="1"/>
        <c:lblAlgn val="ctr"/>
        <c:lblOffset val="100"/>
        <c:noMultiLvlLbl val="0"/>
      </c:catAx>
      <c:valAx>
        <c:axId val="249973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469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B3397"/>
            </a:solidFill>
          </c:spPr>
          <c:explosion val="2"/>
          <c:dPt>
            <c:idx val="0"/>
            <c:bubble3D val="0"/>
            <c:spPr>
              <a:solidFill>
                <a:srgbClr val="CB339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F1-4782-BEC9-E919E6EB04B9}"/>
              </c:ext>
            </c:extLst>
          </c:dPt>
          <c:dPt>
            <c:idx val="1"/>
            <c:bubble3D val="0"/>
            <c:spPr>
              <a:solidFill>
                <a:srgbClr val="6D67A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3F1-4782-BEC9-E919E6EB04B9}"/>
              </c:ext>
            </c:extLst>
          </c:dPt>
          <c:dPt>
            <c:idx val="2"/>
            <c:bubble3D val="0"/>
            <c:spPr>
              <a:solidFill>
                <a:srgbClr val="CB339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3F1-4782-BEC9-E919E6EB04B9}"/>
              </c:ext>
            </c:extLst>
          </c:dPt>
          <c:dPt>
            <c:idx val="3"/>
            <c:bubble3D val="0"/>
            <c:spPr>
              <a:solidFill>
                <a:srgbClr val="F690E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3F1-4782-BEC9-E919E6EB04B9}"/>
              </c:ext>
            </c:extLst>
          </c:dPt>
          <c:dLbls>
            <c:dLbl>
              <c:idx val="2"/>
              <c:layout>
                <c:manualLayout>
                  <c:x val="0.24524258925794951"/>
                  <c:y val="-0.11445863631212892"/>
                </c:manualLayout>
              </c:layout>
              <c:tx>
                <c:rich>
                  <a:bodyPr/>
                  <a:lstStyle/>
                  <a:p>
                    <a:fld id="{387D2041-CC4E-41F9-9D8F-50078F5B391E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47%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3F1-4782-BEC9-E919E6EB04B9}"/>
                </c:ext>
              </c:extLst>
            </c:dLbl>
            <c:dLbl>
              <c:idx val="3"/>
              <c:layout>
                <c:manualLayout>
                  <c:x val="0.12808594215683844"/>
                  <c:y val="2.573933002898564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CA79B7E-A5BD-429F-820D-E130201A2CD9}" type="CATEGORYNAME">
                      <a:rPr lang="en-US"/>
                      <a:pPr>
                        <a:defRPr sz="1000" b="1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
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87372389637373"/>
                      <c:h val="0.221400440864881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3F1-4782-BEC9-E919E6EB04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1">
                  <c:v>Gol. II</c:v>
                </c:pt>
                <c:pt idx="2">
                  <c:v>Gol. III</c:v>
                </c:pt>
                <c:pt idx="3">
                  <c:v>Gol. IV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35143</c:v>
                </c:pt>
                <c:pt idx="2">
                  <c:v>38578</c:v>
                </c:pt>
                <c:pt idx="3">
                  <c:v>6716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3F1-4782-BEC9-E919E6EB04B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3F80EC-D0BE-4AA6-B40C-35F7F9522F45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6EA61E2F-F4F8-4D5B-B157-7211E7E68A67}">
      <dgm:prSet phldrT="[Text]" custT="1"/>
      <dgm:spPr/>
      <dgm:t>
        <a:bodyPr/>
        <a:lstStyle/>
        <a:p>
          <a:r>
            <a:rPr lang="id-ID" sz="1800" b="1" dirty="0"/>
            <a:t>Finansial</a:t>
          </a:r>
        </a:p>
      </dgm:t>
    </dgm:pt>
    <dgm:pt modelId="{0BB917A7-AF1D-416E-89DE-4A1623102316}" type="parTrans" cxnId="{55141824-8358-4BAD-9EA0-16791C0B67B8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6B248EB4-D54A-4C9E-AAAB-0CFBD21D72CD}" type="sibTrans" cxnId="{55141824-8358-4BAD-9EA0-16791C0B67B8}">
      <dgm:prSet/>
      <dgm:spPr/>
      <dgm:t>
        <a:bodyPr/>
        <a:lstStyle/>
        <a:p>
          <a:endParaRPr lang="id-ID"/>
        </a:p>
      </dgm:t>
    </dgm:pt>
    <dgm:pt modelId="{ECEAEC63-FCC1-47BB-8AAC-BF3178CDDB1C}">
      <dgm:prSet phldrT="[Text]"/>
      <dgm:spPr>
        <a:solidFill>
          <a:schemeClr val="accent4"/>
        </a:solidFill>
      </dgm:spPr>
      <dgm:t>
        <a:bodyPr/>
        <a:lstStyle/>
        <a:p>
          <a:r>
            <a:rPr lang="id-ID" b="1" dirty="0">
              <a:solidFill>
                <a:schemeClr val="tx1"/>
              </a:solidFill>
            </a:rPr>
            <a:t>Kenaikan Grading Pelaksana</a:t>
          </a:r>
        </a:p>
      </dgm:t>
    </dgm:pt>
    <dgm:pt modelId="{C110C057-67CC-4E53-A135-A124D82CA348}" type="parTrans" cxnId="{3F9B9A8B-6EC0-45F3-B60A-E30F92495331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7BF32453-DD64-4EFC-B666-83ADB3D409C9}" type="sibTrans" cxnId="{3F9B9A8B-6EC0-45F3-B60A-E30F92495331}">
      <dgm:prSet/>
      <dgm:spPr/>
      <dgm:t>
        <a:bodyPr/>
        <a:lstStyle/>
        <a:p>
          <a:endParaRPr lang="id-ID"/>
        </a:p>
      </dgm:t>
    </dgm:pt>
    <dgm:pt modelId="{0E726639-9E67-48BF-8E14-AD882421C94D}">
      <dgm:prSet phldrT="[Text]"/>
      <dgm:spPr>
        <a:solidFill>
          <a:schemeClr val="accent4"/>
        </a:solidFill>
      </dgm:spPr>
      <dgm:t>
        <a:bodyPr/>
        <a:lstStyle/>
        <a:p>
          <a:r>
            <a:rPr lang="id-ID" b="1" dirty="0">
              <a:solidFill>
                <a:schemeClr val="tx1"/>
              </a:solidFill>
            </a:rPr>
            <a:t>Tunjangan Kinerja</a:t>
          </a:r>
        </a:p>
      </dgm:t>
    </dgm:pt>
    <dgm:pt modelId="{CA2E46D2-E6EA-4560-8D33-3BBD0BD1C19D}" type="parTrans" cxnId="{3C7D8FF1-E489-4E6B-AABA-BF85024F372D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12DFCFCD-67E7-4822-BDFD-B1FDD4F5C0CE}" type="sibTrans" cxnId="{3C7D8FF1-E489-4E6B-AABA-BF85024F372D}">
      <dgm:prSet/>
      <dgm:spPr/>
      <dgm:t>
        <a:bodyPr/>
        <a:lstStyle/>
        <a:p>
          <a:endParaRPr lang="id-ID"/>
        </a:p>
      </dgm:t>
    </dgm:pt>
    <dgm:pt modelId="{1270DD44-0985-4C2D-A81D-53DB417B631E}">
      <dgm:prSet phldrT="[Text]" custT="1"/>
      <dgm:spPr/>
      <dgm:t>
        <a:bodyPr/>
        <a:lstStyle/>
        <a:p>
          <a:r>
            <a:rPr lang="id-ID" sz="1800" b="1" dirty="0"/>
            <a:t>Non-Finansial</a:t>
          </a:r>
        </a:p>
      </dgm:t>
    </dgm:pt>
    <dgm:pt modelId="{B3B29098-836E-4E29-BF21-E789E2A7289E}" type="parTrans" cxnId="{F6FBD8EC-C759-44C8-9249-D7D62B78FD10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AEE2363A-347E-49FC-A7E5-A3D5818BF72A}" type="sibTrans" cxnId="{F6FBD8EC-C759-44C8-9249-D7D62B78FD10}">
      <dgm:prSet/>
      <dgm:spPr/>
      <dgm:t>
        <a:bodyPr/>
        <a:lstStyle/>
        <a:p>
          <a:endParaRPr lang="id-ID"/>
        </a:p>
      </dgm:t>
    </dgm:pt>
    <dgm:pt modelId="{C7BE04E2-7530-47A3-9477-81356FF56F87}">
      <dgm:prSet phldrT="[Text]"/>
      <dgm:spPr>
        <a:solidFill>
          <a:srgbClr val="4472C4"/>
        </a:solidFill>
      </dgm:spPr>
      <dgm:t>
        <a:bodyPr/>
        <a:lstStyle/>
        <a:p>
          <a:r>
            <a:rPr lang="id-ID" b="1" dirty="0">
              <a:solidFill>
                <a:schemeClr val="bg1"/>
              </a:solidFill>
            </a:rPr>
            <a:t>Pegawai Teladan</a:t>
          </a:r>
        </a:p>
      </dgm:t>
    </dgm:pt>
    <dgm:pt modelId="{93FA014C-E774-459A-AE89-D3C35BF1569D}" type="parTrans" cxnId="{D50F5330-EA98-483F-9F50-3477E19FB71F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CC753853-E3B2-49D3-BCF1-80E247B0A141}" type="sibTrans" cxnId="{D50F5330-EA98-483F-9F50-3477E19FB71F}">
      <dgm:prSet/>
      <dgm:spPr/>
      <dgm:t>
        <a:bodyPr/>
        <a:lstStyle/>
        <a:p>
          <a:endParaRPr lang="id-ID"/>
        </a:p>
      </dgm:t>
    </dgm:pt>
    <dgm:pt modelId="{546F2302-AAF4-4E33-B3FE-E024E9F4D9F6}">
      <dgm:prSet phldrT="[Text]"/>
      <dgm:spPr>
        <a:solidFill>
          <a:srgbClr val="4472C4"/>
        </a:solidFill>
      </dgm:spPr>
      <dgm:t>
        <a:bodyPr/>
        <a:lstStyle/>
        <a:p>
          <a:r>
            <a:rPr lang="id-ID" b="1" dirty="0">
              <a:solidFill>
                <a:schemeClr val="bg1"/>
              </a:solidFill>
            </a:rPr>
            <a:t>Pegawai Berprestasi</a:t>
          </a:r>
        </a:p>
      </dgm:t>
    </dgm:pt>
    <dgm:pt modelId="{8946111E-757D-4BC5-928D-31320277200B}" type="parTrans" cxnId="{EE989F4B-8562-4B51-BE94-72808571F151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4D20A941-11FB-4FF1-922F-9A70D8B7BE6D}" type="sibTrans" cxnId="{EE989F4B-8562-4B51-BE94-72808571F151}">
      <dgm:prSet/>
      <dgm:spPr/>
      <dgm:t>
        <a:bodyPr/>
        <a:lstStyle/>
        <a:p>
          <a:endParaRPr lang="id-ID"/>
        </a:p>
      </dgm:t>
    </dgm:pt>
    <dgm:pt modelId="{45DDAA00-B43A-4D9B-AAA0-45C6E0C190C5}">
      <dgm:prSet phldrT="[Text]"/>
      <dgm:spPr>
        <a:solidFill>
          <a:srgbClr val="4472C4"/>
        </a:solidFill>
      </dgm:spPr>
      <dgm:t>
        <a:bodyPr/>
        <a:lstStyle/>
        <a:p>
          <a:r>
            <a:rPr lang="id-ID" b="1" dirty="0">
              <a:solidFill>
                <a:schemeClr val="bg1"/>
              </a:solidFill>
            </a:rPr>
            <a:t>Talent</a:t>
          </a:r>
        </a:p>
      </dgm:t>
    </dgm:pt>
    <dgm:pt modelId="{D5C07EDE-263A-4FD8-9B63-308BB94154DE}" type="parTrans" cxnId="{0B379F01-1850-4FB0-9673-2BA61C2E7928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B7374FEA-4991-4981-99DE-5468AC847BF2}" type="sibTrans" cxnId="{0B379F01-1850-4FB0-9673-2BA61C2E7928}">
      <dgm:prSet/>
      <dgm:spPr/>
      <dgm:t>
        <a:bodyPr/>
        <a:lstStyle/>
        <a:p>
          <a:endParaRPr lang="id-ID"/>
        </a:p>
      </dgm:t>
    </dgm:pt>
    <dgm:pt modelId="{EE71D67F-A88C-4813-A3D0-56F3AE6A21BB}">
      <dgm:prSet phldrT="[Text]"/>
      <dgm:spPr>
        <a:solidFill>
          <a:srgbClr val="4472C4"/>
        </a:solidFill>
      </dgm:spPr>
      <dgm:t>
        <a:bodyPr/>
        <a:lstStyle/>
        <a:p>
          <a:r>
            <a:rPr lang="id-ID" b="1">
              <a:solidFill>
                <a:schemeClr val="bg1"/>
              </a:solidFill>
            </a:rPr>
            <a:t>SLKS</a:t>
          </a:r>
          <a:endParaRPr lang="id-ID" b="1" dirty="0">
            <a:solidFill>
              <a:schemeClr val="bg1"/>
            </a:solidFill>
          </a:endParaRPr>
        </a:p>
      </dgm:t>
    </dgm:pt>
    <dgm:pt modelId="{CDE52380-96F0-4F7E-A935-A97F4AA359F9}" type="parTrans" cxnId="{12942970-2095-4A32-A17B-11E23BC518E1}">
      <dgm:prSet/>
      <dgm:spPr>
        <a:ln>
          <a:solidFill>
            <a:schemeClr val="bg1"/>
          </a:solidFill>
        </a:ln>
      </dgm:spPr>
      <dgm:t>
        <a:bodyPr/>
        <a:lstStyle/>
        <a:p>
          <a:endParaRPr lang="id-ID"/>
        </a:p>
      </dgm:t>
    </dgm:pt>
    <dgm:pt modelId="{952FEEB1-6D8F-4A74-8C5F-777028C9E8A1}" type="sibTrans" cxnId="{12942970-2095-4A32-A17B-11E23BC518E1}">
      <dgm:prSet/>
      <dgm:spPr/>
      <dgm:t>
        <a:bodyPr/>
        <a:lstStyle/>
        <a:p>
          <a:endParaRPr lang="id-ID"/>
        </a:p>
      </dgm:t>
    </dgm:pt>
    <dgm:pt modelId="{EF2B4917-CF0B-42B7-8D92-0D8BF0257B52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d-ID" sz="2000" b="1">
              <a:solidFill>
                <a:schemeClr val="tx1"/>
              </a:solidFill>
            </a:rPr>
            <a:t>Nilai Kinerja Pegawai</a:t>
          </a:r>
          <a:endParaRPr lang="id-ID" sz="1800" b="1" i="1" dirty="0">
            <a:solidFill>
              <a:schemeClr val="tx1"/>
            </a:solidFill>
          </a:endParaRPr>
        </a:p>
      </dgm:t>
    </dgm:pt>
    <dgm:pt modelId="{D238CBA5-D5D6-4863-9CA4-832A3EB9A685}" type="sibTrans" cxnId="{20B872F5-1859-4AE8-8707-698CDE2438E2}">
      <dgm:prSet/>
      <dgm:spPr/>
      <dgm:t>
        <a:bodyPr/>
        <a:lstStyle/>
        <a:p>
          <a:endParaRPr lang="id-ID"/>
        </a:p>
      </dgm:t>
    </dgm:pt>
    <dgm:pt modelId="{5F7E3C8B-EC22-4CA2-889C-75C2BE5987F7}" type="parTrans" cxnId="{20B872F5-1859-4AE8-8707-698CDE2438E2}">
      <dgm:prSet/>
      <dgm:spPr/>
      <dgm:t>
        <a:bodyPr/>
        <a:lstStyle/>
        <a:p>
          <a:endParaRPr lang="id-ID"/>
        </a:p>
      </dgm:t>
    </dgm:pt>
    <dgm:pt modelId="{800C0A1A-BB6C-4D18-B7D4-7068BCD3CC5C}">
      <dgm:prSet phldrT="[Text]"/>
      <dgm:spPr>
        <a:solidFill>
          <a:srgbClr val="4472C4"/>
        </a:solidFill>
      </dgm:spPr>
      <dgm:t>
        <a:bodyPr/>
        <a:lstStyle/>
        <a:p>
          <a:r>
            <a:rPr lang="en-US" b="1" dirty="0" err="1">
              <a:solidFill>
                <a:schemeClr val="bg1"/>
              </a:solidFill>
            </a:rPr>
            <a:t>Pengembangan</a:t>
          </a:r>
          <a:r>
            <a:rPr lang="en-US" b="1" dirty="0">
              <a:solidFill>
                <a:schemeClr val="bg1"/>
              </a:solidFill>
            </a:rPr>
            <a:t> </a:t>
          </a:r>
          <a:r>
            <a:rPr lang="en-US" b="1" dirty="0" err="1">
              <a:solidFill>
                <a:schemeClr val="bg1"/>
              </a:solidFill>
            </a:rPr>
            <a:t>Kompetensi</a:t>
          </a:r>
          <a:endParaRPr lang="id-ID" b="1" dirty="0">
            <a:solidFill>
              <a:schemeClr val="bg1"/>
            </a:solidFill>
          </a:endParaRPr>
        </a:p>
      </dgm:t>
    </dgm:pt>
    <dgm:pt modelId="{56E6E4A7-DF21-4EFA-8470-85B9705A4225}" type="parTrans" cxnId="{7F94C3F3-83E3-4AA4-8B60-B405BECE3711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8AF4EFCF-05B2-4435-B5E1-955B3AA4E0D4}" type="sibTrans" cxnId="{7F94C3F3-83E3-4AA4-8B60-B405BECE3711}">
      <dgm:prSet/>
      <dgm:spPr/>
      <dgm:t>
        <a:bodyPr/>
        <a:lstStyle/>
        <a:p>
          <a:endParaRPr lang="en-US"/>
        </a:p>
      </dgm:t>
    </dgm:pt>
    <dgm:pt modelId="{69464FB4-DB59-4A06-A44F-8999EF615ABA}">
      <dgm:prSet phldrT="[Text]"/>
      <dgm:spPr>
        <a:solidFill>
          <a:schemeClr val="accent4"/>
        </a:solidFill>
      </dgm:spPr>
      <dgm:t>
        <a:bodyPr/>
        <a:lstStyle/>
        <a:p>
          <a:r>
            <a:rPr lang="id-ID" b="1">
              <a:solidFill>
                <a:schemeClr val="tx1"/>
              </a:solidFill>
            </a:rPr>
            <a:t>Kenaikan Pangkat</a:t>
          </a:r>
          <a:endParaRPr lang="id-ID" b="1" dirty="0">
            <a:solidFill>
              <a:schemeClr val="tx1"/>
            </a:solidFill>
          </a:endParaRPr>
        </a:p>
      </dgm:t>
    </dgm:pt>
    <dgm:pt modelId="{2E036CD1-6E4F-4A3D-A948-BFFDFD2F2FB5}" type="parTrans" cxnId="{3479976E-A834-492B-9D00-4A41FAF91AB4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560D4B0D-4764-4CC4-AB92-79764EDC68CF}" type="sibTrans" cxnId="{3479976E-A834-492B-9D00-4A41FAF91AB4}">
      <dgm:prSet/>
      <dgm:spPr/>
      <dgm:t>
        <a:bodyPr/>
        <a:lstStyle/>
        <a:p>
          <a:endParaRPr lang="en-US"/>
        </a:p>
      </dgm:t>
    </dgm:pt>
    <dgm:pt modelId="{D8C08327-D784-4022-AB16-850B5479A9CF}" type="pres">
      <dgm:prSet presAssocID="{7A3F80EC-D0BE-4AA6-B40C-35F7F9522F4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4CFB61D-153F-4D4F-B187-89379C2FBC7B}" type="pres">
      <dgm:prSet presAssocID="{EF2B4917-CF0B-42B7-8D92-0D8BF0257B52}" presName="root1" presStyleCnt="0"/>
      <dgm:spPr/>
    </dgm:pt>
    <dgm:pt modelId="{E13EEBD6-1392-4197-9EB9-FBC674C2D584}" type="pres">
      <dgm:prSet presAssocID="{EF2B4917-CF0B-42B7-8D92-0D8BF0257B52}" presName="LevelOneTextNode" presStyleLbl="node0" presStyleIdx="0" presStyleCnt="1" custScaleX="144817" custScaleY="95178" custLinFactNeighborX="14759" custLinFactNeighborY="37616">
        <dgm:presLayoutVars>
          <dgm:chPref val="3"/>
        </dgm:presLayoutVars>
      </dgm:prSet>
      <dgm:spPr/>
    </dgm:pt>
    <dgm:pt modelId="{A7F42F39-C7E6-4DBE-A18A-63EB35797B54}" type="pres">
      <dgm:prSet presAssocID="{EF2B4917-CF0B-42B7-8D92-0D8BF0257B52}" presName="level2hierChild" presStyleCnt="0"/>
      <dgm:spPr/>
    </dgm:pt>
    <dgm:pt modelId="{5BB28A65-FC5A-4724-9206-6DDE1ED99C2B}" type="pres">
      <dgm:prSet presAssocID="{0BB917A7-AF1D-416E-89DE-4A1623102316}" presName="conn2-1" presStyleLbl="parChTrans1D2" presStyleIdx="0" presStyleCnt="2"/>
      <dgm:spPr/>
    </dgm:pt>
    <dgm:pt modelId="{BD1F9D45-5676-4023-AB51-DE1CAE57DBEC}" type="pres">
      <dgm:prSet presAssocID="{0BB917A7-AF1D-416E-89DE-4A1623102316}" presName="connTx" presStyleLbl="parChTrans1D2" presStyleIdx="0" presStyleCnt="2"/>
      <dgm:spPr/>
    </dgm:pt>
    <dgm:pt modelId="{E4277876-D1C0-426C-8713-8AE6A4BEA25A}" type="pres">
      <dgm:prSet presAssocID="{6EA61E2F-F4F8-4D5B-B157-7211E7E68A67}" presName="root2" presStyleCnt="0"/>
      <dgm:spPr/>
    </dgm:pt>
    <dgm:pt modelId="{87796304-1733-4CE8-9034-AA0C398645E1}" type="pres">
      <dgm:prSet presAssocID="{6EA61E2F-F4F8-4D5B-B157-7211E7E68A67}" presName="LevelTwoTextNode" presStyleLbl="node2" presStyleIdx="0" presStyleCnt="2" custScaleX="103159" custScaleY="98224" custLinFactNeighborX="-20407">
        <dgm:presLayoutVars>
          <dgm:chPref val="3"/>
        </dgm:presLayoutVars>
      </dgm:prSet>
      <dgm:spPr/>
    </dgm:pt>
    <dgm:pt modelId="{63B0C28F-0683-4F5D-B5ED-78CB23320161}" type="pres">
      <dgm:prSet presAssocID="{6EA61E2F-F4F8-4D5B-B157-7211E7E68A67}" presName="level3hierChild" presStyleCnt="0"/>
      <dgm:spPr/>
    </dgm:pt>
    <dgm:pt modelId="{7711EF1C-30B5-4D64-882E-682E36AA27D7}" type="pres">
      <dgm:prSet presAssocID="{2E036CD1-6E4F-4A3D-A948-BFFDFD2F2FB5}" presName="conn2-1" presStyleLbl="parChTrans1D3" presStyleIdx="0" presStyleCnt="8"/>
      <dgm:spPr/>
    </dgm:pt>
    <dgm:pt modelId="{72FEAA28-BEEE-4F94-86CE-427A7B8E1E3B}" type="pres">
      <dgm:prSet presAssocID="{2E036CD1-6E4F-4A3D-A948-BFFDFD2F2FB5}" presName="connTx" presStyleLbl="parChTrans1D3" presStyleIdx="0" presStyleCnt="8"/>
      <dgm:spPr/>
    </dgm:pt>
    <dgm:pt modelId="{C08547AC-3474-4F92-B82A-442E692E1BF3}" type="pres">
      <dgm:prSet presAssocID="{69464FB4-DB59-4A06-A44F-8999EF615ABA}" presName="root2" presStyleCnt="0"/>
      <dgm:spPr/>
    </dgm:pt>
    <dgm:pt modelId="{17B8EDD0-C6FB-41EB-AEB8-8A3F64A4A5A9}" type="pres">
      <dgm:prSet presAssocID="{69464FB4-DB59-4A06-A44F-8999EF615ABA}" presName="LevelTwoTextNode" presStyleLbl="node3" presStyleIdx="0" presStyleCnt="8" custScaleX="159246" custScaleY="63751" custLinFactNeighborX="65375" custLinFactNeighborY="2672">
        <dgm:presLayoutVars>
          <dgm:chPref val="3"/>
        </dgm:presLayoutVars>
      </dgm:prSet>
      <dgm:spPr/>
    </dgm:pt>
    <dgm:pt modelId="{86AEA203-9C75-45CA-A397-37F781B7DF56}" type="pres">
      <dgm:prSet presAssocID="{69464FB4-DB59-4A06-A44F-8999EF615ABA}" presName="level3hierChild" presStyleCnt="0"/>
      <dgm:spPr/>
    </dgm:pt>
    <dgm:pt modelId="{E98FD1DA-439F-448D-80BE-E14D29A89FB5}" type="pres">
      <dgm:prSet presAssocID="{C110C057-67CC-4E53-A135-A124D82CA348}" presName="conn2-1" presStyleLbl="parChTrans1D3" presStyleIdx="1" presStyleCnt="8"/>
      <dgm:spPr/>
    </dgm:pt>
    <dgm:pt modelId="{D6EA6152-5F00-41AB-85D6-61CB73FBACC1}" type="pres">
      <dgm:prSet presAssocID="{C110C057-67CC-4E53-A135-A124D82CA348}" presName="connTx" presStyleLbl="parChTrans1D3" presStyleIdx="1" presStyleCnt="8"/>
      <dgm:spPr/>
    </dgm:pt>
    <dgm:pt modelId="{BB133972-0C38-4236-823A-71B98A8D5308}" type="pres">
      <dgm:prSet presAssocID="{ECEAEC63-FCC1-47BB-8AAC-BF3178CDDB1C}" presName="root2" presStyleCnt="0"/>
      <dgm:spPr/>
    </dgm:pt>
    <dgm:pt modelId="{F084C7AF-3E2B-4B2D-A07F-FEBDEC83F832}" type="pres">
      <dgm:prSet presAssocID="{ECEAEC63-FCC1-47BB-8AAC-BF3178CDDB1C}" presName="LevelTwoTextNode" presStyleLbl="node3" presStyleIdx="1" presStyleCnt="8" custScaleX="159746" custScaleY="91290" custLinFactNeighborX="65042">
        <dgm:presLayoutVars>
          <dgm:chPref val="3"/>
        </dgm:presLayoutVars>
      </dgm:prSet>
      <dgm:spPr/>
    </dgm:pt>
    <dgm:pt modelId="{798E5241-B175-458B-9F19-27AB25B36508}" type="pres">
      <dgm:prSet presAssocID="{ECEAEC63-FCC1-47BB-8AAC-BF3178CDDB1C}" presName="level3hierChild" presStyleCnt="0"/>
      <dgm:spPr/>
    </dgm:pt>
    <dgm:pt modelId="{B9EA48CA-E6D0-47A1-B030-59BD896CBF4F}" type="pres">
      <dgm:prSet presAssocID="{CA2E46D2-E6EA-4560-8D33-3BBD0BD1C19D}" presName="conn2-1" presStyleLbl="parChTrans1D3" presStyleIdx="2" presStyleCnt="8"/>
      <dgm:spPr/>
    </dgm:pt>
    <dgm:pt modelId="{76EFB0F0-6BD9-4249-B0A0-B3E1E7B1E92A}" type="pres">
      <dgm:prSet presAssocID="{CA2E46D2-E6EA-4560-8D33-3BBD0BD1C19D}" presName="connTx" presStyleLbl="parChTrans1D3" presStyleIdx="2" presStyleCnt="8"/>
      <dgm:spPr/>
    </dgm:pt>
    <dgm:pt modelId="{FDCF44F3-6851-43E3-80F1-B356A19B5143}" type="pres">
      <dgm:prSet presAssocID="{0E726639-9E67-48BF-8E14-AD882421C94D}" presName="root2" presStyleCnt="0"/>
      <dgm:spPr/>
    </dgm:pt>
    <dgm:pt modelId="{C949D84E-507A-436F-9717-932834935187}" type="pres">
      <dgm:prSet presAssocID="{0E726639-9E67-48BF-8E14-AD882421C94D}" presName="LevelTwoTextNode" presStyleLbl="node3" presStyleIdx="2" presStyleCnt="8" custScaleX="159746" custScaleY="58129" custLinFactNeighborX="65042">
        <dgm:presLayoutVars>
          <dgm:chPref val="3"/>
        </dgm:presLayoutVars>
      </dgm:prSet>
      <dgm:spPr/>
    </dgm:pt>
    <dgm:pt modelId="{B61B73C7-A3EF-4C82-B565-4280ED1325CA}" type="pres">
      <dgm:prSet presAssocID="{0E726639-9E67-48BF-8E14-AD882421C94D}" presName="level3hierChild" presStyleCnt="0"/>
      <dgm:spPr/>
    </dgm:pt>
    <dgm:pt modelId="{571C00AE-A244-4F35-8FA0-6D1C0BC8546A}" type="pres">
      <dgm:prSet presAssocID="{B3B29098-836E-4E29-BF21-E789E2A7289E}" presName="conn2-1" presStyleLbl="parChTrans1D2" presStyleIdx="1" presStyleCnt="2"/>
      <dgm:spPr/>
    </dgm:pt>
    <dgm:pt modelId="{9C538689-3DD1-4AE7-AC56-FA7045CA7CA8}" type="pres">
      <dgm:prSet presAssocID="{B3B29098-836E-4E29-BF21-E789E2A7289E}" presName="connTx" presStyleLbl="parChTrans1D2" presStyleIdx="1" presStyleCnt="2"/>
      <dgm:spPr/>
    </dgm:pt>
    <dgm:pt modelId="{ACA3522C-EDE0-4955-8FFB-8A57DF6E0977}" type="pres">
      <dgm:prSet presAssocID="{1270DD44-0985-4C2D-A81D-53DB417B631E}" presName="root2" presStyleCnt="0"/>
      <dgm:spPr/>
    </dgm:pt>
    <dgm:pt modelId="{1DDEB2E8-9515-4939-A11B-34DD45548F2D}" type="pres">
      <dgm:prSet presAssocID="{1270DD44-0985-4C2D-A81D-53DB417B631E}" presName="LevelTwoTextNode" presStyleLbl="node2" presStyleIdx="1" presStyleCnt="2" custScaleX="92812" custScaleY="107284" custLinFactNeighborX="-19255" custLinFactNeighborY="31376">
        <dgm:presLayoutVars>
          <dgm:chPref val="3"/>
        </dgm:presLayoutVars>
      </dgm:prSet>
      <dgm:spPr/>
    </dgm:pt>
    <dgm:pt modelId="{AA10DCE5-B33E-4C25-8CC2-780257192370}" type="pres">
      <dgm:prSet presAssocID="{1270DD44-0985-4C2D-A81D-53DB417B631E}" presName="level3hierChild" presStyleCnt="0"/>
      <dgm:spPr/>
    </dgm:pt>
    <dgm:pt modelId="{C37E4108-2DC3-44C0-AF01-871513550C9D}" type="pres">
      <dgm:prSet presAssocID="{93FA014C-E774-459A-AE89-D3C35BF1569D}" presName="conn2-1" presStyleLbl="parChTrans1D3" presStyleIdx="3" presStyleCnt="8"/>
      <dgm:spPr/>
    </dgm:pt>
    <dgm:pt modelId="{4A8D5DB2-9BC9-4C3F-898E-615EEEAB7279}" type="pres">
      <dgm:prSet presAssocID="{93FA014C-E774-459A-AE89-D3C35BF1569D}" presName="connTx" presStyleLbl="parChTrans1D3" presStyleIdx="3" presStyleCnt="8"/>
      <dgm:spPr/>
    </dgm:pt>
    <dgm:pt modelId="{4A05CB60-1BC0-47DD-A4E7-267397C1DE39}" type="pres">
      <dgm:prSet presAssocID="{C7BE04E2-7530-47A3-9477-81356FF56F87}" presName="root2" presStyleCnt="0"/>
      <dgm:spPr/>
    </dgm:pt>
    <dgm:pt modelId="{2EE1A9ED-7A67-4641-A5E0-C9918EF74B51}" type="pres">
      <dgm:prSet presAssocID="{C7BE04E2-7530-47A3-9477-81356FF56F87}" presName="LevelTwoTextNode" presStyleLbl="node3" presStyleIdx="3" presStyleCnt="8" custScaleX="159746" custScaleY="71210" custLinFactNeighborX="65042">
        <dgm:presLayoutVars>
          <dgm:chPref val="3"/>
        </dgm:presLayoutVars>
      </dgm:prSet>
      <dgm:spPr/>
    </dgm:pt>
    <dgm:pt modelId="{7D2F8CB3-56D5-499C-9BF0-949B2DC3B992}" type="pres">
      <dgm:prSet presAssocID="{C7BE04E2-7530-47A3-9477-81356FF56F87}" presName="level3hierChild" presStyleCnt="0"/>
      <dgm:spPr/>
    </dgm:pt>
    <dgm:pt modelId="{AF588428-6A03-475D-A34A-EC367CD2193E}" type="pres">
      <dgm:prSet presAssocID="{8946111E-757D-4BC5-928D-31320277200B}" presName="conn2-1" presStyleLbl="parChTrans1D3" presStyleIdx="4" presStyleCnt="8"/>
      <dgm:spPr/>
    </dgm:pt>
    <dgm:pt modelId="{52F1C250-46AB-4A43-B5AC-1D402D583317}" type="pres">
      <dgm:prSet presAssocID="{8946111E-757D-4BC5-928D-31320277200B}" presName="connTx" presStyleLbl="parChTrans1D3" presStyleIdx="4" presStyleCnt="8"/>
      <dgm:spPr/>
    </dgm:pt>
    <dgm:pt modelId="{72781F42-B63A-45D3-AD28-E29535BE1AE0}" type="pres">
      <dgm:prSet presAssocID="{546F2302-AAF4-4E33-B3FE-E024E9F4D9F6}" presName="root2" presStyleCnt="0"/>
      <dgm:spPr/>
    </dgm:pt>
    <dgm:pt modelId="{7354A780-FE91-4CC4-AF64-C1C19B12B5E3}" type="pres">
      <dgm:prSet presAssocID="{546F2302-AAF4-4E33-B3FE-E024E9F4D9F6}" presName="LevelTwoTextNode" presStyleLbl="node3" presStyleIdx="4" presStyleCnt="8" custScaleX="159746" custScaleY="48433" custLinFactNeighborX="65042">
        <dgm:presLayoutVars>
          <dgm:chPref val="3"/>
        </dgm:presLayoutVars>
      </dgm:prSet>
      <dgm:spPr/>
    </dgm:pt>
    <dgm:pt modelId="{01BA48E6-D002-4BE0-8FAE-A185F44692F0}" type="pres">
      <dgm:prSet presAssocID="{546F2302-AAF4-4E33-B3FE-E024E9F4D9F6}" presName="level3hierChild" presStyleCnt="0"/>
      <dgm:spPr/>
    </dgm:pt>
    <dgm:pt modelId="{3D2EC265-5DA3-43EB-BC0F-90AF5FEC19A6}" type="pres">
      <dgm:prSet presAssocID="{D5C07EDE-263A-4FD8-9B63-308BB94154DE}" presName="conn2-1" presStyleLbl="parChTrans1D3" presStyleIdx="5" presStyleCnt="8"/>
      <dgm:spPr/>
    </dgm:pt>
    <dgm:pt modelId="{27B42FE5-DC89-4F49-BC7B-D98FAA88D2E3}" type="pres">
      <dgm:prSet presAssocID="{D5C07EDE-263A-4FD8-9B63-308BB94154DE}" presName="connTx" presStyleLbl="parChTrans1D3" presStyleIdx="5" presStyleCnt="8"/>
      <dgm:spPr/>
    </dgm:pt>
    <dgm:pt modelId="{78D96E1A-E8E2-47BA-B96D-84885DCFD562}" type="pres">
      <dgm:prSet presAssocID="{45DDAA00-B43A-4D9B-AAA0-45C6E0C190C5}" presName="root2" presStyleCnt="0"/>
      <dgm:spPr/>
    </dgm:pt>
    <dgm:pt modelId="{B8E1F870-2354-4A9C-BC5C-2716EBAABF40}" type="pres">
      <dgm:prSet presAssocID="{45DDAA00-B43A-4D9B-AAA0-45C6E0C190C5}" presName="LevelTwoTextNode" presStyleLbl="node3" presStyleIdx="5" presStyleCnt="8" custScaleX="159746" custScaleY="52437" custLinFactNeighborX="67143">
        <dgm:presLayoutVars>
          <dgm:chPref val="3"/>
        </dgm:presLayoutVars>
      </dgm:prSet>
      <dgm:spPr/>
    </dgm:pt>
    <dgm:pt modelId="{2EA9A93C-1016-425E-B1E9-A45479957837}" type="pres">
      <dgm:prSet presAssocID="{45DDAA00-B43A-4D9B-AAA0-45C6E0C190C5}" presName="level3hierChild" presStyleCnt="0"/>
      <dgm:spPr/>
    </dgm:pt>
    <dgm:pt modelId="{BDD66158-1110-43F6-B99E-477A6E44E110}" type="pres">
      <dgm:prSet presAssocID="{CDE52380-96F0-4F7E-A935-A97F4AA359F9}" presName="conn2-1" presStyleLbl="parChTrans1D3" presStyleIdx="6" presStyleCnt="8"/>
      <dgm:spPr/>
    </dgm:pt>
    <dgm:pt modelId="{97DE9CD6-277B-4364-8BB5-BEE0583980FF}" type="pres">
      <dgm:prSet presAssocID="{CDE52380-96F0-4F7E-A935-A97F4AA359F9}" presName="connTx" presStyleLbl="parChTrans1D3" presStyleIdx="6" presStyleCnt="8"/>
      <dgm:spPr/>
    </dgm:pt>
    <dgm:pt modelId="{D50343C5-0D52-43F0-93FE-03700858F8BD}" type="pres">
      <dgm:prSet presAssocID="{EE71D67F-A88C-4813-A3D0-56F3AE6A21BB}" presName="root2" presStyleCnt="0"/>
      <dgm:spPr/>
    </dgm:pt>
    <dgm:pt modelId="{330F74B2-53EB-42F9-8CD4-7E20F278B792}" type="pres">
      <dgm:prSet presAssocID="{EE71D67F-A88C-4813-A3D0-56F3AE6A21BB}" presName="LevelTwoTextNode" presStyleLbl="node3" presStyleIdx="6" presStyleCnt="8" custScaleX="159746" custScaleY="67011" custLinFactNeighborX="65042">
        <dgm:presLayoutVars>
          <dgm:chPref val="3"/>
        </dgm:presLayoutVars>
      </dgm:prSet>
      <dgm:spPr/>
    </dgm:pt>
    <dgm:pt modelId="{8176FF14-CF80-46E2-AB4E-70DD84AF8B86}" type="pres">
      <dgm:prSet presAssocID="{EE71D67F-A88C-4813-A3D0-56F3AE6A21BB}" presName="level3hierChild" presStyleCnt="0"/>
      <dgm:spPr/>
    </dgm:pt>
    <dgm:pt modelId="{2FA30632-7FED-4C96-80DA-C2776CBC1235}" type="pres">
      <dgm:prSet presAssocID="{56E6E4A7-DF21-4EFA-8470-85B9705A4225}" presName="conn2-1" presStyleLbl="parChTrans1D3" presStyleIdx="7" presStyleCnt="8"/>
      <dgm:spPr/>
    </dgm:pt>
    <dgm:pt modelId="{942E468E-0128-488F-8653-E6884191CF89}" type="pres">
      <dgm:prSet presAssocID="{56E6E4A7-DF21-4EFA-8470-85B9705A4225}" presName="connTx" presStyleLbl="parChTrans1D3" presStyleIdx="7" presStyleCnt="8"/>
      <dgm:spPr/>
    </dgm:pt>
    <dgm:pt modelId="{DAC2B027-855A-45B9-A33F-F35BAAD1428A}" type="pres">
      <dgm:prSet presAssocID="{800C0A1A-BB6C-4D18-B7D4-7068BCD3CC5C}" presName="root2" presStyleCnt="0"/>
      <dgm:spPr/>
    </dgm:pt>
    <dgm:pt modelId="{C09CD842-6C1C-4142-AC6E-2FBC9DA0819A}" type="pres">
      <dgm:prSet presAssocID="{800C0A1A-BB6C-4D18-B7D4-7068BCD3CC5C}" presName="LevelTwoTextNode" presStyleLbl="node3" presStyleIdx="7" presStyleCnt="8" custScaleX="159746" custScaleY="87316" custLinFactNeighborX="65042">
        <dgm:presLayoutVars>
          <dgm:chPref val="3"/>
        </dgm:presLayoutVars>
      </dgm:prSet>
      <dgm:spPr/>
    </dgm:pt>
    <dgm:pt modelId="{3B64FCFC-D1B6-487A-B6F8-FDF4044C9A1B}" type="pres">
      <dgm:prSet presAssocID="{800C0A1A-BB6C-4D18-B7D4-7068BCD3CC5C}" presName="level3hierChild" presStyleCnt="0"/>
      <dgm:spPr/>
    </dgm:pt>
  </dgm:ptLst>
  <dgm:cxnLst>
    <dgm:cxn modelId="{0B379F01-1850-4FB0-9673-2BA61C2E7928}" srcId="{1270DD44-0985-4C2D-A81D-53DB417B631E}" destId="{45DDAA00-B43A-4D9B-AAA0-45C6E0C190C5}" srcOrd="2" destOrd="0" parTransId="{D5C07EDE-263A-4FD8-9B63-308BB94154DE}" sibTransId="{B7374FEA-4991-4981-99DE-5468AC847BF2}"/>
    <dgm:cxn modelId="{748EC004-8CA7-44CF-99FE-8B6D459462E6}" type="presOf" srcId="{93FA014C-E774-459A-AE89-D3C35BF1569D}" destId="{4A8D5DB2-9BC9-4C3F-898E-615EEEAB7279}" srcOrd="1" destOrd="0" presId="urn:microsoft.com/office/officeart/2005/8/layout/hierarchy2"/>
    <dgm:cxn modelId="{5520A811-8A42-467E-AFF4-6D035D7192C6}" type="presOf" srcId="{ECEAEC63-FCC1-47BB-8AAC-BF3178CDDB1C}" destId="{F084C7AF-3E2B-4B2D-A07F-FEBDEC83F832}" srcOrd="0" destOrd="0" presId="urn:microsoft.com/office/officeart/2005/8/layout/hierarchy2"/>
    <dgm:cxn modelId="{C7FCE61F-064B-42A3-B18D-95D8822D4117}" type="presOf" srcId="{6EA61E2F-F4F8-4D5B-B157-7211E7E68A67}" destId="{87796304-1733-4CE8-9034-AA0C398645E1}" srcOrd="0" destOrd="0" presId="urn:microsoft.com/office/officeart/2005/8/layout/hierarchy2"/>
    <dgm:cxn modelId="{55141824-8358-4BAD-9EA0-16791C0B67B8}" srcId="{EF2B4917-CF0B-42B7-8D92-0D8BF0257B52}" destId="{6EA61E2F-F4F8-4D5B-B157-7211E7E68A67}" srcOrd="0" destOrd="0" parTransId="{0BB917A7-AF1D-416E-89DE-4A1623102316}" sibTransId="{6B248EB4-D54A-4C9E-AAAB-0CFBD21D72CD}"/>
    <dgm:cxn modelId="{085DE426-ABA0-4FA5-A016-C412EC276ABC}" type="presOf" srcId="{EE71D67F-A88C-4813-A3D0-56F3AE6A21BB}" destId="{330F74B2-53EB-42F9-8CD4-7E20F278B792}" srcOrd="0" destOrd="0" presId="urn:microsoft.com/office/officeart/2005/8/layout/hierarchy2"/>
    <dgm:cxn modelId="{2750BA2C-FB77-420A-AA46-D9E37594393A}" type="presOf" srcId="{C110C057-67CC-4E53-A135-A124D82CA348}" destId="{E98FD1DA-439F-448D-80BE-E14D29A89FB5}" srcOrd="0" destOrd="0" presId="urn:microsoft.com/office/officeart/2005/8/layout/hierarchy2"/>
    <dgm:cxn modelId="{49F9772D-8F55-45D3-8719-E22A0287F89E}" type="presOf" srcId="{D5C07EDE-263A-4FD8-9B63-308BB94154DE}" destId="{3D2EC265-5DA3-43EB-BC0F-90AF5FEC19A6}" srcOrd="0" destOrd="0" presId="urn:microsoft.com/office/officeart/2005/8/layout/hierarchy2"/>
    <dgm:cxn modelId="{C5DC3A30-6A72-4429-8069-5CA546BB2FF4}" type="presOf" srcId="{0BB917A7-AF1D-416E-89DE-4A1623102316}" destId="{BD1F9D45-5676-4023-AB51-DE1CAE57DBEC}" srcOrd="1" destOrd="0" presId="urn:microsoft.com/office/officeart/2005/8/layout/hierarchy2"/>
    <dgm:cxn modelId="{D50F5330-EA98-483F-9F50-3477E19FB71F}" srcId="{1270DD44-0985-4C2D-A81D-53DB417B631E}" destId="{C7BE04E2-7530-47A3-9477-81356FF56F87}" srcOrd="0" destOrd="0" parTransId="{93FA014C-E774-459A-AE89-D3C35BF1569D}" sibTransId="{CC753853-E3B2-49D3-BCF1-80E247B0A141}"/>
    <dgm:cxn modelId="{9F20FE3A-62C0-4EF2-AD32-185CCD10D407}" type="presOf" srcId="{2E036CD1-6E4F-4A3D-A948-BFFDFD2F2FB5}" destId="{7711EF1C-30B5-4D64-882E-682E36AA27D7}" srcOrd="0" destOrd="0" presId="urn:microsoft.com/office/officeart/2005/8/layout/hierarchy2"/>
    <dgm:cxn modelId="{B537BC40-60F1-47E7-93F3-5561ADDA1A04}" type="presOf" srcId="{56E6E4A7-DF21-4EFA-8470-85B9705A4225}" destId="{2FA30632-7FED-4C96-80DA-C2776CBC1235}" srcOrd="0" destOrd="0" presId="urn:microsoft.com/office/officeart/2005/8/layout/hierarchy2"/>
    <dgm:cxn modelId="{7013FC5D-A683-48FA-965B-564E70FABF8F}" type="presOf" srcId="{2E036CD1-6E4F-4A3D-A948-BFFDFD2F2FB5}" destId="{72FEAA28-BEEE-4F94-86CE-427A7B8E1E3B}" srcOrd="1" destOrd="0" presId="urn:microsoft.com/office/officeart/2005/8/layout/hierarchy2"/>
    <dgm:cxn modelId="{EE989F4B-8562-4B51-BE94-72808571F151}" srcId="{1270DD44-0985-4C2D-A81D-53DB417B631E}" destId="{546F2302-AAF4-4E33-B3FE-E024E9F4D9F6}" srcOrd="1" destOrd="0" parTransId="{8946111E-757D-4BC5-928D-31320277200B}" sibTransId="{4D20A941-11FB-4FF1-922F-9A70D8B7BE6D}"/>
    <dgm:cxn modelId="{3479976E-A834-492B-9D00-4A41FAF91AB4}" srcId="{6EA61E2F-F4F8-4D5B-B157-7211E7E68A67}" destId="{69464FB4-DB59-4A06-A44F-8999EF615ABA}" srcOrd="0" destOrd="0" parTransId="{2E036CD1-6E4F-4A3D-A948-BFFDFD2F2FB5}" sibTransId="{560D4B0D-4764-4CC4-AB92-79764EDC68CF}"/>
    <dgm:cxn modelId="{12942970-2095-4A32-A17B-11E23BC518E1}" srcId="{1270DD44-0985-4C2D-A81D-53DB417B631E}" destId="{EE71D67F-A88C-4813-A3D0-56F3AE6A21BB}" srcOrd="3" destOrd="0" parTransId="{CDE52380-96F0-4F7E-A935-A97F4AA359F9}" sibTransId="{952FEEB1-6D8F-4A74-8C5F-777028C9E8A1}"/>
    <dgm:cxn modelId="{9890C355-44A4-4BEB-A655-F0D0621075EF}" type="presOf" srcId="{69464FB4-DB59-4A06-A44F-8999EF615ABA}" destId="{17B8EDD0-C6FB-41EB-AEB8-8A3F64A4A5A9}" srcOrd="0" destOrd="0" presId="urn:microsoft.com/office/officeart/2005/8/layout/hierarchy2"/>
    <dgm:cxn modelId="{2CD9E777-5FF4-4C39-86C7-369AA54A713A}" type="presOf" srcId="{800C0A1A-BB6C-4D18-B7D4-7068BCD3CC5C}" destId="{C09CD842-6C1C-4142-AC6E-2FBC9DA0819A}" srcOrd="0" destOrd="0" presId="urn:microsoft.com/office/officeart/2005/8/layout/hierarchy2"/>
    <dgm:cxn modelId="{12FE5386-A3D2-4D57-8719-624F387CEC24}" type="presOf" srcId="{56E6E4A7-DF21-4EFA-8470-85B9705A4225}" destId="{942E468E-0128-488F-8653-E6884191CF89}" srcOrd="1" destOrd="0" presId="urn:microsoft.com/office/officeart/2005/8/layout/hierarchy2"/>
    <dgm:cxn modelId="{3F9B9A8B-6EC0-45F3-B60A-E30F92495331}" srcId="{6EA61E2F-F4F8-4D5B-B157-7211E7E68A67}" destId="{ECEAEC63-FCC1-47BB-8AAC-BF3178CDDB1C}" srcOrd="1" destOrd="0" parTransId="{C110C057-67CC-4E53-A135-A124D82CA348}" sibTransId="{7BF32453-DD64-4EFC-B666-83ADB3D409C9}"/>
    <dgm:cxn modelId="{CD3FDD9F-F4C7-40A2-915A-FADD4B26B7D5}" type="presOf" srcId="{B3B29098-836E-4E29-BF21-E789E2A7289E}" destId="{571C00AE-A244-4F35-8FA0-6D1C0BC8546A}" srcOrd="0" destOrd="0" presId="urn:microsoft.com/office/officeart/2005/8/layout/hierarchy2"/>
    <dgm:cxn modelId="{66B6A9A4-F398-4811-9609-F8DBBDD54AD5}" type="presOf" srcId="{C7BE04E2-7530-47A3-9477-81356FF56F87}" destId="{2EE1A9ED-7A67-4641-A5E0-C9918EF74B51}" srcOrd="0" destOrd="0" presId="urn:microsoft.com/office/officeart/2005/8/layout/hierarchy2"/>
    <dgm:cxn modelId="{FE0963AB-918D-4577-A1D4-B77F704D4DCD}" type="presOf" srcId="{7A3F80EC-D0BE-4AA6-B40C-35F7F9522F45}" destId="{D8C08327-D784-4022-AB16-850B5479A9CF}" srcOrd="0" destOrd="0" presId="urn:microsoft.com/office/officeart/2005/8/layout/hierarchy2"/>
    <dgm:cxn modelId="{98F9ADAC-CC9C-4366-8184-3A4D97886ADF}" type="presOf" srcId="{D5C07EDE-263A-4FD8-9B63-308BB94154DE}" destId="{27B42FE5-DC89-4F49-BC7B-D98FAA88D2E3}" srcOrd="1" destOrd="0" presId="urn:microsoft.com/office/officeart/2005/8/layout/hierarchy2"/>
    <dgm:cxn modelId="{3223C8B4-7865-4876-96AE-DB17553D18BB}" type="presOf" srcId="{EF2B4917-CF0B-42B7-8D92-0D8BF0257B52}" destId="{E13EEBD6-1392-4197-9EB9-FBC674C2D584}" srcOrd="0" destOrd="0" presId="urn:microsoft.com/office/officeart/2005/8/layout/hierarchy2"/>
    <dgm:cxn modelId="{208059BB-5B71-488A-92E2-8E05FD0F41FA}" type="presOf" srcId="{8946111E-757D-4BC5-928D-31320277200B}" destId="{AF588428-6A03-475D-A34A-EC367CD2193E}" srcOrd="0" destOrd="0" presId="urn:microsoft.com/office/officeart/2005/8/layout/hierarchy2"/>
    <dgm:cxn modelId="{4261CFBC-199F-4249-8575-E41241D978BA}" type="presOf" srcId="{1270DD44-0985-4C2D-A81D-53DB417B631E}" destId="{1DDEB2E8-9515-4939-A11B-34DD45548F2D}" srcOrd="0" destOrd="0" presId="urn:microsoft.com/office/officeart/2005/8/layout/hierarchy2"/>
    <dgm:cxn modelId="{B79105C8-D2FA-4C6F-8F82-5BCF5DA1CB78}" type="presOf" srcId="{CDE52380-96F0-4F7E-A935-A97F4AA359F9}" destId="{BDD66158-1110-43F6-B99E-477A6E44E110}" srcOrd="0" destOrd="0" presId="urn:microsoft.com/office/officeart/2005/8/layout/hierarchy2"/>
    <dgm:cxn modelId="{CA18B0CA-89D5-47DC-A83C-CBA8C98255DE}" type="presOf" srcId="{CDE52380-96F0-4F7E-A935-A97F4AA359F9}" destId="{97DE9CD6-277B-4364-8BB5-BEE0583980FF}" srcOrd="1" destOrd="0" presId="urn:microsoft.com/office/officeart/2005/8/layout/hierarchy2"/>
    <dgm:cxn modelId="{0D1E75CC-53E7-43C2-B1A4-76FC73584012}" type="presOf" srcId="{0BB917A7-AF1D-416E-89DE-4A1623102316}" destId="{5BB28A65-FC5A-4724-9206-6DDE1ED99C2B}" srcOrd="0" destOrd="0" presId="urn:microsoft.com/office/officeart/2005/8/layout/hierarchy2"/>
    <dgm:cxn modelId="{C2AFE3D3-EA84-45FE-A4CC-27C54C9CD6F6}" type="presOf" srcId="{0E726639-9E67-48BF-8E14-AD882421C94D}" destId="{C949D84E-507A-436F-9717-932834935187}" srcOrd="0" destOrd="0" presId="urn:microsoft.com/office/officeart/2005/8/layout/hierarchy2"/>
    <dgm:cxn modelId="{E48B9EDB-B3FD-49F5-91B7-CDBC7C6789DE}" type="presOf" srcId="{CA2E46D2-E6EA-4560-8D33-3BBD0BD1C19D}" destId="{76EFB0F0-6BD9-4249-B0A0-B3E1E7B1E92A}" srcOrd="1" destOrd="0" presId="urn:microsoft.com/office/officeart/2005/8/layout/hierarchy2"/>
    <dgm:cxn modelId="{F6FBD8EC-C759-44C8-9249-D7D62B78FD10}" srcId="{EF2B4917-CF0B-42B7-8D92-0D8BF0257B52}" destId="{1270DD44-0985-4C2D-A81D-53DB417B631E}" srcOrd="1" destOrd="0" parTransId="{B3B29098-836E-4E29-BF21-E789E2A7289E}" sibTransId="{AEE2363A-347E-49FC-A7E5-A3D5818BF72A}"/>
    <dgm:cxn modelId="{0BD3B2F0-70EC-4057-B490-9E2DB1F26FAF}" type="presOf" srcId="{93FA014C-E774-459A-AE89-D3C35BF1569D}" destId="{C37E4108-2DC3-44C0-AF01-871513550C9D}" srcOrd="0" destOrd="0" presId="urn:microsoft.com/office/officeart/2005/8/layout/hierarchy2"/>
    <dgm:cxn modelId="{3C7D8FF1-E489-4E6B-AABA-BF85024F372D}" srcId="{6EA61E2F-F4F8-4D5B-B157-7211E7E68A67}" destId="{0E726639-9E67-48BF-8E14-AD882421C94D}" srcOrd="2" destOrd="0" parTransId="{CA2E46D2-E6EA-4560-8D33-3BBD0BD1C19D}" sibTransId="{12DFCFCD-67E7-4822-BDFD-B1FDD4F5C0CE}"/>
    <dgm:cxn modelId="{9AEBD5F1-5D1F-4D5E-A028-22754DF6AB0F}" type="presOf" srcId="{C110C057-67CC-4E53-A135-A124D82CA348}" destId="{D6EA6152-5F00-41AB-85D6-61CB73FBACC1}" srcOrd="1" destOrd="0" presId="urn:microsoft.com/office/officeart/2005/8/layout/hierarchy2"/>
    <dgm:cxn modelId="{CC73B8F2-30EF-419D-A654-C097679A895C}" type="presOf" srcId="{B3B29098-836E-4E29-BF21-E789E2A7289E}" destId="{9C538689-3DD1-4AE7-AC56-FA7045CA7CA8}" srcOrd="1" destOrd="0" presId="urn:microsoft.com/office/officeart/2005/8/layout/hierarchy2"/>
    <dgm:cxn modelId="{17632DF3-D4C7-47BA-B4EA-C0029044FE23}" type="presOf" srcId="{8946111E-757D-4BC5-928D-31320277200B}" destId="{52F1C250-46AB-4A43-B5AC-1D402D583317}" srcOrd="1" destOrd="0" presId="urn:microsoft.com/office/officeart/2005/8/layout/hierarchy2"/>
    <dgm:cxn modelId="{B68467F3-3649-4BB6-9FF6-249A5CD55339}" type="presOf" srcId="{CA2E46D2-E6EA-4560-8D33-3BBD0BD1C19D}" destId="{B9EA48CA-E6D0-47A1-B030-59BD896CBF4F}" srcOrd="0" destOrd="0" presId="urn:microsoft.com/office/officeart/2005/8/layout/hierarchy2"/>
    <dgm:cxn modelId="{7F94C3F3-83E3-4AA4-8B60-B405BECE3711}" srcId="{1270DD44-0985-4C2D-A81D-53DB417B631E}" destId="{800C0A1A-BB6C-4D18-B7D4-7068BCD3CC5C}" srcOrd="4" destOrd="0" parTransId="{56E6E4A7-DF21-4EFA-8470-85B9705A4225}" sibTransId="{8AF4EFCF-05B2-4435-B5E1-955B3AA4E0D4}"/>
    <dgm:cxn modelId="{78CDC4F3-B603-4BDC-9D93-E5E04EF79434}" type="presOf" srcId="{546F2302-AAF4-4E33-B3FE-E024E9F4D9F6}" destId="{7354A780-FE91-4CC4-AF64-C1C19B12B5E3}" srcOrd="0" destOrd="0" presId="urn:microsoft.com/office/officeart/2005/8/layout/hierarchy2"/>
    <dgm:cxn modelId="{AE7D1DF4-69C3-49B4-8082-EA53051C06C9}" type="presOf" srcId="{45DDAA00-B43A-4D9B-AAA0-45C6E0C190C5}" destId="{B8E1F870-2354-4A9C-BC5C-2716EBAABF40}" srcOrd="0" destOrd="0" presId="urn:microsoft.com/office/officeart/2005/8/layout/hierarchy2"/>
    <dgm:cxn modelId="{20B872F5-1859-4AE8-8707-698CDE2438E2}" srcId="{7A3F80EC-D0BE-4AA6-B40C-35F7F9522F45}" destId="{EF2B4917-CF0B-42B7-8D92-0D8BF0257B52}" srcOrd="0" destOrd="0" parTransId="{5F7E3C8B-EC22-4CA2-889C-75C2BE5987F7}" sibTransId="{D238CBA5-D5D6-4863-9CA4-832A3EB9A685}"/>
    <dgm:cxn modelId="{490FEC82-5CA8-423F-9323-A69FFEDBE2AA}" type="presParOf" srcId="{D8C08327-D784-4022-AB16-850B5479A9CF}" destId="{04CFB61D-153F-4D4F-B187-89379C2FBC7B}" srcOrd="0" destOrd="0" presId="urn:microsoft.com/office/officeart/2005/8/layout/hierarchy2"/>
    <dgm:cxn modelId="{D8BFD963-4682-4909-851E-996DC9D96AE2}" type="presParOf" srcId="{04CFB61D-153F-4D4F-B187-89379C2FBC7B}" destId="{E13EEBD6-1392-4197-9EB9-FBC674C2D584}" srcOrd="0" destOrd="0" presId="urn:microsoft.com/office/officeart/2005/8/layout/hierarchy2"/>
    <dgm:cxn modelId="{CBC8294C-97E8-4943-80F2-DF7F3A47D7A3}" type="presParOf" srcId="{04CFB61D-153F-4D4F-B187-89379C2FBC7B}" destId="{A7F42F39-C7E6-4DBE-A18A-63EB35797B54}" srcOrd="1" destOrd="0" presId="urn:microsoft.com/office/officeart/2005/8/layout/hierarchy2"/>
    <dgm:cxn modelId="{EA5E5320-CBFA-40B7-A794-836CC8F87AD4}" type="presParOf" srcId="{A7F42F39-C7E6-4DBE-A18A-63EB35797B54}" destId="{5BB28A65-FC5A-4724-9206-6DDE1ED99C2B}" srcOrd="0" destOrd="0" presId="urn:microsoft.com/office/officeart/2005/8/layout/hierarchy2"/>
    <dgm:cxn modelId="{2EA95DF3-6135-4E64-90D2-996D10BF093E}" type="presParOf" srcId="{5BB28A65-FC5A-4724-9206-6DDE1ED99C2B}" destId="{BD1F9D45-5676-4023-AB51-DE1CAE57DBEC}" srcOrd="0" destOrd="0" presId="urn:microsoft.com/office/officeart/2005/8/layout/hierarchy2"/>
    <dgm:cxn modelId="{301BA456-BE31-43A9-81A6-667C0868A47D}" type="presParOf" srcId="{A7F42F39-C7E6-4DBE-A18A-63EB35797B54}" destId="{E4277876-D1C0-426C-8713-8AE6A4BEA25A}" srcOrd="1" destOrd="0" presId="urn:microsoft.com/office/officeart/2005/8/layout/hierarchy2"/>
    <dgm:cxn modelId="{95834332-8E25-4D04-9A16-E2146DDBF0A9}" type="presParOf" srcId="{E4277876-D1C0-426C-8713-8AE6A4BEA25A}" destId="{87796304-1733-4CE8-9034-AA0C398645E1}" srcOrd="0" destOrd="0" presId="urn:microsoft.com/office/officeart/2005/8/layout/hierarchy2"/>
    <dgm:cxn modelId="{2E7D6E21-DE69-4FC8-AE5D-C5930E1EDC11}" type="presParOf" srcId="{E4277876-D1C0-426C-8713-8AE6A4BEA25A}" destId="{63B0C28F-0683-4F5D-B5ED-78CB23320161}" srcOrd="1" destOrd="0" presId="urn:microsoft.com/office/officeart/2005/8/layout/hierarchy2"/>
    <dgm:cxn modelId="{DF13016A-E997-44F0-9D52-D9DE596295C9}" type="presParOf" srcId="{63B0C28F-0683-4F5D-B5ED-78CB23320161}" destId="{7711EF1C-30B5-4D64-882E-682E36AA27D7}" srcOrd="0" destOrd="0" presId="urn:microsoft.com/office/officeart/2005/8/layout/hierarchy2"/>
    <dgm:cxn modelId="{7A46D82F-9553-4E2C-9131-0A4F4E6C9345}" type="presParOf" srcId="{7711EF1C-30B5-4D64-882E-682E36AA27D7}" destId="{72FEAA28-BEEE-4F94-86CE-427A7B8E1E3B}" srcOrd="0" destOrd="0" presId="urn:microsoft.com/office/officeart/2005/8/layout/hierarchy2"/>
    <dgm:cxn modelId="{82E09164-1C61-459D-AFBD-C2AFB49A8979}" type="presParOf" srcId="{63B0C28F-0683-4F5D-B5ED-78CB23320161}" destId="{C08547AC-3474-4F92-B82A-442E692E1BF3}" srcOrd="1" destOrd="0" presId="urn:microsoft.com/office/officeart/2005/8/layout/hierarchy2"/>
    <dgm:cxn modelId="{375C186E-FDE5-4E50-B094-247127C3D0AC}" type="presParOf" srcId="{C08547AC-3474-4F92-B82A-442E692E1BF3}" destId="{17B8EDD0-C6FB-41EB-AEB8-8A3F64A4A5A9}" srcOrd="0" destOrd="0" presId="urn:microsoft.com/office/officeart/2005/8/layout/hierarchy2"/>
    <dgm:cxn modelId="{5ED11A6B-C835-497C-953D-82909B9D8E92}" type="presParOf" srcId="{C08547AC-3474-4F92-B82A-442E692E1BF3}" destId="{86AEA203-9C75-45CA-A397-37F781B7DF56}" srcOrd="1" destOrd="0" presId="urn:microsoft.com/office/officeart/2005/8/layout/hierarchy2"/>
    <dgm:cxn modelId="{305587BB-9AAF-4761-81CC-23F3F23637D8}" type="presParOf" srcId="{63B0C28F-0683-4F5D-B5ED-78CB23320161}" destId="{E98FD1DA-439F-448D-80BE-E14D29A89FB5}" srcOrd="2" destOrd="0" presId="urn:microsoft.com/office/officeart/2005/8/layout/hierarchy2"/>
    <dgm:cxn modelId="{46B5F9F8-A8D3-453E-9BB7-E2BEBF0BA12B}" type="presParOf" srcId="{E98FD1DA-439F-448D-80BE-E14D29A89FB5}" destId="{D6EA6152-5F00-41AB-85D6-61CB73FBACC1}" srcOrd="0" destOrd="0" presId="urn:microsoft.com/office/officeart/2005/8/layout/hierarchy2"/>
    <dgm:cxn modelId="{C817C8AF-C604-4878-8CB6-880EF3EFFD32}" type="presParOf" srcId="{63B0C28F-0683-4F5D-B5ED-78CB23320161}" destId="{BB133972-0C38-4236-823A-71B98A8D5308}" srcOrd="3" destOrd="0" presId="urn:microsoft.com/office/officeart/2005/8/layout/hierarchy2"/>
    <dgm:cxn modelId="{820FC0EE-6EA8-4FA8-95F8-57AC77110B1B}" type="presParOf" srcId="{BB133972-0C38-4236-823A-71B98A8D5308}" destId="{F084C7AF-3E2B-4B2D-A07F-FEBDEC83F832}" srcOrd="0" destOrd="0" presId="urn:microsoft.com/office/officeart/2005/8/layout/hierarchy2"/>
    <dgm:cxn modelId="{58F1E3F3-182B-46D1-8EF1-5F5C18DD8222}" type="presParOf" srcId="{BB133972-0C38-4236-823A-71B98A8D5308}" destId="{798E5241-B175-458B-9F19-27AB25B36508}" srcOrd="1" destOrd="0" presId="urn:microsoft.com/office/officeart/2005/8/layout/hierarchy2"/>
    <dgm:cxn modelId="{B89C0427-0A93-4D66-8007-8227F7BB6E93}" type="presParOf" srcId="{63B0C28F-0683-4F5D-B5ED-78CB23320161}" destId="{B9EA48CA-E6D0-47A1-B030-59BD896CBF4F}" srcOrd="4" destOrd="0" presId="urn:microsoft.com/office/officeart/2005/8/layout/hierarchy2"/>
    <dgm:cxn modelId="{C7B3524B-8083-4D0E-893B-116D9C2E3805}" type="presParOf" srcId="{B9EA48CA-E6D0-47A1-B030-59BD896CBF4F}" destId="{76EFB0F0-6BD9-4249-B0A0-B3E1E7B1E92A}" srcOrd="0" destOrd="0" presId="urn:microsoft.com/office/officeart/2005/8/layout/hierarchy2"/>
    <dgm:cxn modelId="{03F3495F-CF22-49AB-B72B-145FEAD99B58}" type="presParOf" srcId="{63B0C28F-0683-4F5D-B5ED-78CB23320161}" destId="{FDCF44F3-6851-43E3-80F1-B356A19B5143}" srcOrd="5" destOrd="0" presId="urn:microsoft.com/office/officeart/2005/8/layout/hierarchy2"/>
    <dgm:cxn modelId="{CD49D217-5113-4A11-ADBE-68FF508506EA}" type="presParOf" srcId="{FDCF44F3-6851-43E3-80F1-B356A19B5143}" destId="{C949D84E-507A-436F-9717-932834935187}" srcOrd="0" destOrd="0" presId="urn:microsoft.com/office/officeart/2005/8/layout/hierarchy2"/>
    <dgm:cxn modelId="{6EB87248-5EDD-4806-8A5D-331ABCF45FF3}" type="presParOf" srcId="{FDCF44F3-6851-43E3-80F1-B356A19B5143}" destId="{B61B73C7-A3EF-4C82-B565-4280ED1325CA}" srcOrd="1" destOrd="0" presId="urn:microsoft.com/office/officeart/2005/8/layout/hierarchy2"/>
    <dgm:cxn modelId="{E67283A1-8A10-45D9-B570-A6A2DE78A38F}" type="presParOf" srcId="{A7F42F39-C7E6-4DBE-A18A-63EB35797B54}" destId="{571C00AE-A244-4F35-8FA0-6D1C0BC8546A}" srcOrd="2" destOrd="0" presId="urn:microsoft.com/office/officeart/2005/8/layout/hierarchy2"/>
    <dgm:cxn modelId="{BD64C490-FE25-4477-9FA8-DC70FDB1FE5A}" type="presParOf" srcId="{571C00AE-A244-4F35-8FA0-6D1C0BC8546A}" destId="{9C538689-3DD1-4AE7-AC56-FA7045CA7CA8}" srcOrd="0" destOrd="0" presId="urn:microsoft.com/office/officeart/2005/8/layout/hierarchy2"/>
    <dgm:cxn modelId="{0BB6EBC5-40D3-4245-9D36-154CAB333DA2}" type="presParOf" srcId="{A7F42F39-C7E6-4DBE-A18A-63EB35797B54}" destId="{ACA3522C-EDE0-4955-8FFB-8A57DF6E0977}" srcOrd="3" destOrd="0" presId="urn:microsoft.com/office/officeart/2005/8/layout/hierarchy2"/>
    <dgm:cxn modelId="{CBC2520B-6FDE-475F-A115-AE251B09C4C4}" type="presParOf" srcId="{ACA3522C-EDE0-4955-8FFB-8A57DF6E0977}" destId="{1DDEB2E8-9515-4939-A11B-34DD45548F2D}" srcOrd="0" destOrd="0" presId="urn:microsoft.com/office/officeart/2005/8/layout/hierarchy2"/>
    <dgm:cxn modelId="{63549DEE-EFD2-4A0C-982F-AEEA8AE455B1}" type="presParOf" srcId="{ACA3522C-EDE0-4955-8FFB-8A57DF6E0977}" destId="{AA10DCE5-B33E-4C25-8CC2-780257192370}" srcOrd="1" destOrd="0" presId="urn:microsoft.com/office/officeart/2005/8/layout/hierarchy2"/>
    <dgm:cxn modelId="{D1700303-0FBD-4D43-9F38-CABDE24EF627}" type="presParOf" srcId="{AA10DCE5-B33E-4C25-8CC2-780257192370}" destId="{C37E4108-2DC3-44C0-AF01-871513550C9D}" srcOrd="0" destOrd="0" presId="urn:microsoft.com/office/officeart/2005/8/layout/hierarchy2"/>
    <dgm:cxn modelId="{4C3C0108-6442-4AC2-9D04-B85B2ADC5FA8}" type="presParOf" srcId="{C37E4108-2DC3-44C0-AF01-871513550C9D}" destId="{4A8D5DB2-9BC9-4C3F-898E-615EEEAB7279}" srcOrd="0" destOrd="0" presId="urn:microsoft.com/office/officeart/2005/8/layout/hierarchy2"/>
    <dgm:cxn modelId="{9E14AC61-1513-4257-82CD-C20EF18E6D8E}" type="presParOf" srcId="{AA10DCE5-B33E-4C25-8CC2-780257192370}" destId="{4A05CB60-1BC0-47DD-A4E7-267397C1DE39}" srcOrd="1" destOrd="0" presId="urn:microsoft.com/office/officeart/2005/8/layout/hierarchy2"/>
    <dgm:cxn modelId="{90549407-E9F9-4852-ABE2-4F617B2BA041}" type="presParOf" srcId="{4A05CB60-1BC0-47DD-A4E7-267397C1DE39}" destId="{2EE1A9ED-7A67-4641-A5E0-C9918EF74B51}" srcOrd="0" destOrd="0" presId="urn:microsoft.com/office/officeart/2005/8/layout/hierarchy2"/>
    <dgm:cxn modelId="{CE98028A-55BA-4F4C-9188-F4D6D7F87227}" type="presParOf" srcId="{4A05CB60-1BC0-47DD-A4E7-267397C1DE39}" destId="{7D2F8CB3-56D5-499C-9BF0-949B2DC3B992}" srcOrd="1" destOrd="0" presId="urn:microsoft.com/office/officeart/2005/8/layout/hierarchy2"/>
    <dgm:cxn modelId="{C7E51F27-CDB5-47E8-A4AA-DDF5908E0593}" type="presParOf" srcId="{AA10DCE5-B33E-4C25-8CC2-780257192370}" destId="{AF588428-6A03-475D-A34A-EC367CD2193E}" srcOrd="2" destOrd="0" presId="urn:microsoft.com/office/officeart/2005/8/layout/hierarchy2"/>
    <dgm:cxn modelId="{3D916628-9350-4F94-BC70-705119A8F0FA}" type="presParOf" srcId="{AF588428-6A03-475D-A34A-EC367CD2193E}" destId="{52F1C250-46AB-4A43-B5AC-1D402D583317}" srcOrd="0" destOrd="0" presId="urn:microsoft.com/office/officeart/2005/8/layout/hierarchy2"/>
    <dgm:cxn modelId="{AECEB10B-62FA-4567-B6F0-307633C1C4F0}" type="presParOf" srcId="{AA10DCE5-B33E-4C25-8CC2-780257192370}" destId="{72781F42-B63A-45D3-AD28-E29535BE1AE0}" srcOrd="3" destOrd="0" presId="urn:microsoft.com/office/officeart/2005/8/layout/hierarchy2"/>
    <dgm:cxn modelId="{7EABF198-535D-4C92-A126-ADC700280DA0}" type="presParOf" srcId="{72781F42-B63A-45D3-AD28-E29535BE1AE0}" destId="{7354A780-FE91-4CC4-AF64-C1C19B12B5E3}" srcOrd="0" destOrd="0" presId="urn:microsoft.com/office/officeart/2005/8/layout/hierarchy2"/>
    <dgm:cxn modelId="{3DDD0A43-34CC-4112-920A-87AEB3E94EBC}" type="presParOf" srcId="{72781F42-B63A-45D3-AD28-E29535BE1AE0}" destId="{01BA48E6-D002-4BE0-8FAE-A185F44692F0}" srcOrd="1" destOrd="0" presId="urn:microsoft.com/office/officeart/2005/8/layout/hierarchy2"/>
    <dgm:cxn modelId="{064AAD5D-0B6B-48D6-A960-5DE5DB4154C7}" type="presParOf" srcId="{AA10DCE5-B33E-4C25-8CC2-780257192370}" destId="{3D2EC265-5DA3-43EB-BC0F-90AF5FEC19A6}" srcOrd="4" destOrd="0" presId="urn:microsoft.com/office/officeart/2005/8/layout/hierarchy2"/>
    <dgm:cxn modelId="{A734E32E-A39E-47B0-A894-0D1810824B5F}" type="presParOf" srcId="{3D2EC265-5DA3-43EB-BC0F-90AF5FEC19A6}" destId="{27B42FE5-DC89-4F49-BC7B-D98FAA88D2E3}" srcOrd="0" destOrd="0" presId="urn:microsoft.com/office/officeart/2005/8/layout/hierarchy2"/>
    <dgm:cxn modelId="{7E8241F4-A1DE-48E1-8F53-7E1BC0B692A3}" type="presParOf" srcId="{AA10DCE5-B33E-4C25-8CC2-780257192370}" destId="{78D96E1A-E8E2-47BA-B96D-84885DCFD562}" srcOrd="5" destOrd="0" presId="urn:microsoft.com/office/officeart/2005/8/layout/hierarchy2"/>
    <dgm:cxn modelId="{5CC01274-3950-4219-A0AA-45D3E351D996}" type="presParOf" srcId="{78D96E1A-E8E2-47BA-B96D-84885DCFD562}" destId="{B8E1F870-2354-4A9C-BC5C-2716EBAABF40}" srcOrd="0" destOrd="0" presId="urn:microsoft.com/office/officeart/2005/8/layout/hierarchy2"/>
    <dgm:cxn modelId="{A6E6F276-E2AE-43F7-A46C-CEFA76090C44}" type="presParOf" srcId="{78D96E1A-E8E2-47BA-B96D-84885DCFD562}" destId="{2EA9A93C-1016-425E-B1E9-A45479957837}" srcOrd="1" destOrd="0" presId="urn:microsoft.com/office/officeart/2005/8/layout/hierarchy2"/>
    <dgm:cxn modelId="{854D3EE2-302A-4A94-8803-B88B8CAD5AB1}" type="presParOf" srcId="{AA10DCE5-B33E-4C25-8CC2-780257192370}" destId="{BDD66158-1110-43F6-B99E-477A6E44E110}" srcOrd="6" destOrd="0" presId="urn:microsoft.com/office/officeart/2005/8/layout/hierarchy2"/>
    <dgm:cxn modelId="{E9E7D2EC-1BF5-45D4-B9E0-53BEE6C5708E}" type="presParOf" srcId="{BDD66158-1110-43F6-B99E-477A6E44E110}" destId="{97DE9CD6-277B-4364-8BB5-BEE0583980FF}" srcOrd="0" destOrd="0" presId="urn:microsoft.com/office/officeart/2005/8/layout/hierarchy2"/>
    <dgm:cxn modelId="{077696CE-CD1B-4322-B02F-F560D1428594}" type="presParOf" srcId="{AA10DCE5-B33E-4C25-8CC2-780257192370}" destId="{D50343C5-0D52-43F0-93FE-03700858F8BD}" srcOrd="7" destOrd="0" presId="urn:microsoft.com/office/officeart/2005/8/layout/hierarchy2"/>
    <dgm:cxn modelId="{D816A45F-C7E5-42EB-AC3E-1C40C843D41C}" type="presParOf" srcId="{D50343C5-0D52-43F0-93FE-03700858F8BD}" destId="{330F74B2-53EB-42F9-8CD4-7E20F278B792}" srcOrd="0" destOrd="0" presId="urn:microsoft.com/office/officeart/2005/8/layout/hierarchy2"/>
    <dgm:cxn modelId="{55DB465F-73AC-480B-87A0-DD29D173E879}" type="presParOf" srcId="{D50343C5-0D52-43F0-93FE-03700858F8BD}" destId="{8176FF14-CF80-46E2-AB4E-70DD84AF8B86}" srcOrd="1" destOrd="0" presId="urn:microsoft.com/office/officeart/2005/8/layout/hierarchy2"/>
    <dgm:cxn modelId="{7391EDBD-F8C6-4644-A522-E6AFAA5226C5}" type="presParOf" srcId="{AA10DCE5-B33E-4C25-8CC2-780257192370}" destId="{2FA30632-7FED-4C96-80DA-C2776CBC1235}" srcOrd="8" destOrd="0" presId="urn:microsoft.com/office/officeart/2005/8/layout/hierarchy2"/>
    <dgm:cxn modelId="{9DAB6E4E-32E7-487D-975E-3A9096115EE6}" type="presParOf" srcId="{2FA30632-7FED-4C96-80DA-C2776CBC1235}" destId="{942E468E-0128-488F-8653-E6884191CF89}" srcOrd="0" destOrd="0" presId="urn:microsoft.com/office/officeart/2005/8/layout/hierarchy2"/>
    <dgm:cxn modelId="{DD318FA7-CB16-4EB1-9038-EFDE938E9A4E}" type="presParOf" srcId="{AA10DCE5-B33E-4C25-8CC2-780257192370}" destId="{DAC2B027-855A-45B9-A33F-F35BAAD1428A}" srcOrd="9" destOrd="0" presId="urn:microsoft.com/office/officeart/2005/8/layout/hierarchy2"/>
    <dgm:cxn modelId="{954DDEA4-F211-44A3-8DBA-EA559DEA2670}" type="presParOf" srcId="{DAC2B027-855A-45B9-A33F-F35BAAD1428A}" destId="{C09CD842-6C1C-4142-AC6E-2FBC9DA0819A}" srcOrd="0" destOrd="0" presId="urn:microsoft.com/office/officeart/2005/8/layout/hierarchy2"/>
    <dgm:cxn modelId="{2ECCDE71-DD6E-4AD5-A0E1-F933642982BE}" type="presParOf" srcId="{DAC2B027-855A-45B9-A33F-F35BAAD1428A}" destId="{3B64FCFC-D1B6-487A-B6F8-FDF4044C9A1B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EEBD6-1392-4197-9EB9-FBC674C2D584}">
      <dsp:nvSpPr>
        <dsp:cNvPr id="0" name=""/>
        <dsp:cNvSpPr/>
      </dsp:nvSpPr>
      <dsp:spPr>
        <a:xfrm>
          <a:off x="598088" y="1913702"/>
          <a:ext cx="1986625" cy="652834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b="1" kern="1200">
              <a:solidFill>
                <a:schemeClr val="tx1"/>
              </a:solidFill>
            </a:rPr>
            <a:t>Nilai Kinerja Pegawai</a:t>
          </a:r>
          <a:endParaRPr lang="id-ID" sz="1800" b="1" i="1" kern="1200" dirty="0">
            <a:solidFill>
              <a:schemeClr val="tx1"/>
            </a:solidFill>
          </a:endParaRPr>
        </a:p>
      </dsp:txBody>
      <dsp:txXfrm>
        <a:off x="617209" y="1932823"/>
        <a:ext cx="1948383" cy="614592"/>
      </dsp:txXfrm>
    </dsp:sp>
    <dsp:sp modelId="{5BB28A65-FC5A-4724-9206-6DDE1ED99C2B}">
      <dsp:nvSpPr>
        <dsp:cNvPr id="0" name=""/>
        <dsp:cNvSpPr/>
      </dsp:nvSpPr>
      <dsp:spPr>
        <a:xfrm rot="16362185">
          <a:off x="1914802" y="1523881"/>
          <a:ext cx="1406136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406136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2582716" y="1502680"/>
        <a:ext cx="70306" cy="70306"/>
      </dsp:txXfrm>
    </dsp:sp>
    <dsp:sp modelId="{87796304-1733-4CE8-9034-AA0C398645E1}">
      <dsp:nvSpPr>
        <dsp:cNvPr id="0" name=""/>
        <dsp:cNvSpPr/>
      </dsp:nvSpPr>
      <dsp:spPr>
        <a:xfrm>
          <a:off x="2651027" y="498684"/>
          <a:ext cx="1415153" cy="6737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/>
            <a:t>Finansial</a:t>
          </a:r>
        </a:p>
      </dsp:txBody>
      <dsp:txXfrm>
        <a:off x="2670760" y="518417"/>
        <a:ext cx="1375687" cy="634261"/>
      </dsp:txXfrm>
    </dsp:sp>
    <dsp:sp modelId="{7711EF1C-30B5-4D64-882E-682E36AA27D7}">
      <dsp:nvSpPr>
        <dsp:cNvPr id="0" name=""/>
        <dsp:cNvSpPr/>
      </dsp:nvSpPr>
      <dsp:spPr>
        <a:xfrm rot="20047850">
          <a:off x="3997625" y="523096"/>
          <a:ext cx="1368264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368264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647551" y="502842"/>
        <a:ext cx="68413" cy="68413"/>
      </dsp:txXfrm>
    </dsp:sp>
    <dsp:sp modelId="{17B8EDD0-C6FB-41EB-AEB8-8A3F64A4A5A9}">
      <dsp:nvSpPr>
        <dsp:cNvPr id="0" name=""/>
        <dsp:cNvSpPr/>
      </dsp:nvSpPr>
      <dsp:spPr>
        <a:xfrm>
          <a:off x="5297335" y="19913"/>
          <a:ext cx="2184564" cy="437273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700" b="1" kern="1200">
              <a:solidFill>
                <a:schemeClr val="tx1"/>
              </a:solidFill>
            </a:rPr>
            <a:t>Kenaikan Pangkat</a:t>
          </a:r>
          <a:endParaRPr lang="id-ID" sz="1700" b="1" kern="1200" dirty="0">
            <a:solidFill>
              <a:schemeClr val="tx1"/>
            </a:solidFill>
          </a:endParaRPr>
        </a:p>
      </dsp:txBody>
      <dsp:txXfrm>
        <a:off x="5310142" y="32720"/>
        <a:ext cx="2158950" cy="411659"/>
      </dsp:txXfrm>
    </dsp:sp>
    <dsp:sp modelId="{E98FD1DA-439F-448D-80BE-E14D29A89FB5}">
      <dsp:nvSpPr>
        <dsp:cNvPr id="0" name=""/>
        <dsp:cNvSpPr/>
      </dsp:nvSpPr>
      <dsp:spPr>
        <a:xfrm rot="54135">
          <a:off x="4066104" y="831235"/>
          <a:ext cx="1224447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224447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647717" y="814577"/>
        <a:ext cx="61222" cy="61222"/>
      </dsp:txXfrm>
    </dsp:sp>
    <dsp:sp modelId="{F084C7AF-3E2B-4B2D-A07F-FEBDEC83F832}">
      <dsp:nvSpPr>
        <dsp:cNvPr id="0" name=""/>
        <dsp:cNvSpPr/>
      </dsp:nvSpPr>
      <dsp:spPr>
        <a:xfrm>
          <a:off x="5290476" y="541745"/>
          <a:ext cx="2191423" cy="62616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700" b="1" kern="1200" dirty="0">
              <a:solidFill>
                <a:schemeClr val="tx1"/>
              </a:solidFill>
            </a:rPr>
            <a:t>Kenaikan Grading Pelaksana</a:t>
          </a:r>
        </a:p>
      </dsp:txBody>
      <dsp:txXfrm>
        <a:off x="5308816" y="560085"/>
        <a:ext cx="2154743" cy="589486"/>
      </dsp:txXfrm>
    </dsp:sp>
    <dsp:sp modelId="{B9EA48CA-E6D0-47A1-B030-59BD896CBF4F}">
      <dsp:nvSpPr>
        <dsp:cNvPr id="0" name=""/>
        <dsp:cNvSpPr/>
      </dsp:nvSpPr>
      <dsp:spPr>
        <a:xfrm rot="1643982">
          <a:off x="3988831" y="1138898"/>
          <a:ext cx="1378994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378994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643853" y="1118376"/>
        <a:ext cx="68949" cy="68949"/>
      </dsp:txXfrm>
    </dsp:sp>
    <dsp:sp modelId="{C949D84E-507A-436F-9717-932834935187}">
      <dsp:nvSpPr>
        <dsp:cNvPr id="0" name=""/>
        <dsp:cNvSpPr/>
      </dsp:nvSpPr>
      <dsp:spPr>
        <a:xfrm>
          <a:off x="5290476" y="1270798"/>
          <a:ext cx="2191423" cy="398711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700" b="1" kern="1200" dirty="0">
              <a:solidFill>
                <a:schemeClr val="tx1"/>
              </a:solidFill>
            </a:rPr>
            <a:t>Tunjangan Kinerja</a:t>
          </a:r>
        </a:p>
      </dsp:txBody>
      <dsp:txXfrm>
        <a:off x="5302154" y="1282476"/>
        <a:ext cx="2168067" cy="375355"/>
      </dsp:txXfrm>
    </dsp:sp>
    <dsp:sp modelId="{571C00AE-A244-4F35-8FA0-6D1C0BC8546A}">
      <dsp:nvSpPr>
        <dsp:cNvPr id="0" name=""/>
        <dsp:cNvSpPr/>
      </dsp:nvSpPr>
      <dsp:spPr>
        <a:xfrm rot="5137344">
          <a:off x="2087858" y="2762510"/>
          <a:ext cx="1075826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075826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2598876" y="2749567"/>
        <a:ext cx="53791" cy="53791"/>
      </dsp:txXfrm>
    </dsp:sp>
    <dsp:sp modelId="{1DDEB2E8-9515-4939-A11B-34DD45548F2D}">
      <dsp:nvSpPr>
        <dsp:cNvPr id="0" name=""/>
        <dsp:cNvSpPr/>
      </dsp:nvSpPr>
      <dsp:spPr>
        <a:xfrm>
          <a:off x="2666830" y="2944871"/>
          <a:ext cx="1273211" cy="73587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800" b="1" kern="1200" dirty="0"/>
            <a:t>Non-Finansial</a:t>
          </a:r>
        </a:p>
      </dsp:txBody>
      <dsp:txXfrm>
        <a:off x="2688383" y="2966424"/>
        <a:ext cx="1230105" cy="692764"/>
      </dsp:txXfrm>
    </dsp:sp>
    <dsp:sp modelId="{C37E4108-2DC3-44C0-AF01-871513550C9D}">
      <dsp:nvSpPr>
        <dsp:cNvPr id="0" name=""/>
        <dsp:cNvSpPr/>
      </dsp:nvSpPr>
      <dsp:spPr>
        <a:xfrm rot="18970445">
          <a:off x="3679338" y="2650758"/>
          <a:ext cx="1871840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871840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00" kern="1200"/>
        </a:p>
      </dsp:txBody>
      <dsp:txXfrm>
        <a:off x="4568463" y="2617914"/>
        <a:ext cx="93592" cy="93592"/>
      </dsp:txXfrm>
    </dsp:sp>
    <dsp:sp modelId="{2EE1A9ED-7A67-4641-A5E0-C9918EF74B51}">
      <dsp:nvSpPr>
        <dsp:cNvPr id="0" name=""/>
        <dsp:cNvSpPr/>
      </dsp:nvSpPr>
      <dsp:spPr>
        <a:xfrm>
          <a:off x="5290476" y="1772396"/>
          <a:ext cx="2191423" cy="488435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bg1"/>
              </a:solidFill>
            </a:rPr>
            <a:t>Pegawai Teladan</a:t>
          </a:r>
        </a:p>
      </dsp:txBody>
      <dsp:txXfrm>
        <a:off x="5304782" y="1786702"/>
        <a:ext cx="2162811" cy="459823"/>
      </dsp:txXfrm>
    </dsp:sp>
    <dsp:sp modelId="{AF588428-6A03-475D-A34A-EC367CD2193E}">
      <dsp:nvSpPr>
        <dsp:cNvPr id="0" name=""/>
        <dsp:cNvSpPr/>
      </dsp:nvSpPr>
      <dsp:spPr>
        <a:xfrm rot="19793683">
          <a:off x="3834756" y="2907361"/>
          <a:ext cx="1561005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561005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576233" y="2882289"/>
        <a:ext cx="78050" cy="78050"/>
      </dsp:txXfrm>
    </dsp:sp>
    <dsp:sp modelId="{7354A780-FE91-4CC4-AF64-C1C19B12B5E3}">
      <dsp:nvSpPr>
        <dsp:cNvPr id="0" name=""/>
        <dsp:cNvSpPr/>
      </dsp:nvSpPr>
      <dsp:spPr>
        <a:xfrm>
          <a:off x="5290476" y="2363718"/>
          <a:ext cx="2191423" cy="332206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bg1"/>
              </a:solidFill>
            </a:rPr>
            <a:t>Pegawai Berprestasi</a:t>
          </a:r>
        </a:p>
      </dsp:txBody>
      <dsp:txXfrm>
        <a:off x="5300206" y="2373448"/>
        <a:ext cx="2171963" cy="312746"/>
      </dsp:txXfrm>
    </dsp:sp>
    <dsp:sp modelId="{3D2EC265-5DA3-43EB-BC0F-90AF5FEC19A6}">
      <dsp:nvSpPr>
        <dsp:cNvPr id="0" name=""/>
        <dsp:cNvSpPr/>
      </dsp:nvSpPr>
      <dsp:spPr>
        <a:xfrm rot="20766090">
          <a:off x="3919677" y="3131773"/>
          <a:ext cx="1391163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391163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580479" y="3110947"/>
        <a:ext cx="69558" cy="69558"/>
      </dsp:txXfrm>
    </dsp:sp>
    <dsp:sp modelId="{B8E1F870-2354-4A9C-BC5C-2716EBAABF40}">
      <dsp:nvSpPr>
        <dsp:cNvPr id="0" name=""/>
        <dsp:cNvSpPr/>
      </dsp:nvSpPr>
      <dsp:spPr>
        <a:xfrm>
          <a:off x="5290476" y="2798811"/>
          <a:ext cx="2191423" cy="359670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bg1"/>
              </a:solidFill>
            </a:rPr>
            <a:t>Talent</a:t>
          </a:r>
        </a:p>
      </dsp:txBody>
      <dsp:txXfrm>
        <a:off x="5301010" y="2809345"/>
        <a:ext cx="2170355" cy="338602"/>
      </dsp:txXfrm>
    </dsp:sp>
    <dsp:sp modelId="{BDD66158-1110-43F6-B99E-477A6E44E110}">
      <dsp:nvSpPr>
        <dsp:cNvPr id="0" name=""/>
        <dsp:cNvSpPr/>
      </dsp:nvSpPr>
      <dsp:spPr>
        <a:xfrm rot="451475">
          <a:off x="3934176" y="3388043"/>
          <a:ext cx="1362164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362164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/>
        </a:p>
      </dsp:txBody>
      <dsp:txXfrm>
        <a:off x="4581204" y="3367941"/>
        <a:ext cx="68108" cy="68108"/>
      </dsp:txXfrm>
    </dsp:sp>
    <dsp:sp modelId="{330F74B2-53EB-42F9-8CD4-7E20F278B792}">
      <dsp:nvSpPr>
        <dsp:cNvPr id="0" name=""/>
        <dsp:cNvSpPr/>
      </dsp:nvSpPr>
      <dsp:spPr>
        <a:xfrm>
          <a:off x="5290476" y="3261367"/>
          <a:ext cx="2191423" cy="459634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>
              <a:solidFill>
                <a:schemeClr val="bg1"/>
              </a:solidFill>
            </a:rPr>
            <a:t>SLKS</a:t>
          </a:r>
          <a:endParaRPr lang="id-ID" sz="1600" b="1" kern="1200" dirty="0">
            <a:solidFill>
              <a:schemeClr val="bg1"/>
            </a:solidFill>
          </a:endParaRPr>
        </a:p>
      </dsp:txBody>
      <dsp:txXfrm>
        <a:off x="5303938" y="3274829"/>
        <a:ext cx="2164499" cy="432710"/>
      </dsp:txXfrm>
    </dsp:sp>
    <dsp:sp modelId="{2FA30632-7FED-4C96-80DA-C2776CBC1235}">
      <dsp:nvSpPr>
        <dsp:cNvPr id="0" name=""/>
        <dsp:cNvSpPr/>
      </dsp:nvSpPr>
      <dsp:spPr>
        <a:xfrm rot="1858339">
          <a:off x="3827756" y="3704122"/>
          <a:ext cx="1575004" cy="27905"/>
        </a:xfrm>
        <a:custGeom>
          <a:avLst/>
          <a:gdLst/>
          <a:ahLst/>
          <a:cxnLst/>
          <a:rect l="0" t="0" r="0" b="0"/>
          <a:pathLst>
            <a:path>
              <a:moveTo>
                <a:pt x="0" y="13952"/>
              </a:moveTo>
              <a:lnTo>
                <a:pt x="1575004" y="13952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575883" y="3678699"/>
        <a:ext cx="78750" cy="78750"/>
      </dsp:txXfrm>
    </dsp:sp>
    <dsp:sp modelId="{C09CD842-6C1C-4142-AC6E-2FBC9DA0819A}">
      <dsp:nvSpPr>
        <dsp:cNvPr id="0" name=""/>
        <dsp:cNvSpPr/>
      </dsp:nvSpPr>
      <dsp:spPr>
        <a:xfrm>
          <a:off x="5290476" y="3823888"/>
          <a:ext cx="2191423" cy="598908"/>
        </a:xfrm>
        <a:prstGeom prst="roundRect">
          <a:avLst>
            <a:gd name="adj" fmla="val 10000"/>
          </a:avLst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bg1"/>
              </a:solidFill>
            </a:rPr>
            <a:t>Pengembangan</a:t>
          </a:r>
          <a:r>
            <a:rPr lang="en-US" sz="1600" b="1" kern="1200" dirty="0">
              <a:solidFill>
                <a:schemeClr val="bg1"/>
              </a:solidFill>
            </a:rPr>
            <a:t> </a:t>
          </a:r>
          <a:r>
            <a:rPr lang="en-US" sz="1600" b="1" kern="1200" dirty="0" err="1">
              <a:solidFill>
                <a:schemeClr val="bg1"/>
              </a:solidFill>
            </a:rPr>
            <a:t>Kompetensi</a:t>
          </a:r>
          <a:endParaRPr lang="id-ID" sz="1600" b="1" kern="1200" dirty="0">
            <a:solidFill>
              <a:schemeClr val="bg1"/>
            </a:solidFill>
          </a:endParaRPr>
        </a:p>
      </dsp:txBody>
      <dsp:txXfrm>
        <a:off x="5308017" y="3841429"/>
        <a:ext cx="2156341" cy="5638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1833B-2BE9-49F7-B7A7-376FABD2D05A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37482-61BD-480B-BB1C-455246A1A3E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163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B085B4-3BCC-49ED-879D-B8B00B0946A9}" type="slidenum">
              <a:rPr lang="en-ID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01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24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629362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id="{E6615E94-3BFC-47CF-B7CA-D3B3FC5987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id="{40BB1491-F64E-487B-9E02-471C417BAE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Ini jadi slide penutupnya</a:t>
            </a:r>
            <a:endParaRPr lang="en-ID" altLang="en-US"/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id="{EC7A5C7D-436D-4FB8-AA34-96F2CBAF5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DB637FC-538B-4D6B-8510-C1403F2857D9}" type="slidenum">
              <a:rPr lang="en-US" altLang="en-US">
                <a:latin typeface="Calibri" panose="020F0502020204030204" pitchFamily="34" charset="0"/>
              </a:rPr>
              <a:pPr/>
              <a:t>30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945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/>
              <a:t>Disesuaikan</a:t>
            </a:r>
            <a:r>
              <a:rPr lang="en-US" dirty="0"/>
              <a:t>----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sudah</a:t>
            </a:r>
            <a:r>
              <a:rPr lang="en-US" dirty="0">
                <a:sym typeface="Wingdings" panose="05000000000000000000" pitchFamily="2" charset="2"/>
              </a:rPr>
              <a:t> di </a:t>
            </a:r>
            <a:r>
              <a:rPr lang="en-US" dirty="0" err="1">
                <a:sym typeface="Wingdings" panose="05000000000000000000" pitchFamily="2" charset="2"/>
              </a:rPr>
              <a:t>sesuaikan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E7BEF-7C11-4B40-933B-FD97A1ACC74B}" type="slidenum">
              <a:rPr lang="id-ID" smtClean="0"/>
              <a:pPr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5567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4076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AE2144-4941-4F8D-8142-2F750A740BA0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40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91915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7395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12897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E2144-4941-4F8D-8142-2F750A740BA0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7211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/>
              <a:t>Disesuaikan</a:t>
            </a:r>
            <a:r>
              <a:rPr lang="en-US" dirty="0"/>
              <a:t>----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sudah</a:t>
            </a:r>
            <a:r>
              <a:rPr lang="en-US" dirty="0">
                <a:sym typeface="Wingdings" panose="05000000000000000000" pitchFamily="2" charset="2"/>
              </a:rPr>
              <a:t> di </a:t>
            </a:r>
            <a:r>
              <a:rPr lang="en-US" dirty="0" err="1">
                <a:sym typeface="Wingdings" panose="05000000000000000000" pitchFamily="2" charset="2"/>
              </a:rPr>
              <a:t>sesuaikan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E7BEF-7C11-4B40-933B-FD97A1ACC74B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5428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B372-71A2-4B44-B53D-F9CC54328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15169-E18D-4A2C-B31A-F2DB7101E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8A79C-F31A-493D-AE9E-BE296C4DE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79AEF-E18A-4294-9E87-6C86B165E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958CA-5D15-4BF0-A48A-D80AF6934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812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A2CC-20D0-447F-A362-0D8A48404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461CA8-FE25-45C9-9E13-CE27D0AAD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E61F-01D0-424B-B53A-6CA03DDFA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8FFB6-C789-4631-AB92-96097ED7F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68AEC-074C-4A83-B448-E547B6C84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6756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4D8143-12A8-4FF6-AB07-E8AAE41BF0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C9DC6E-0404-4751-9527-B287A071A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F6A40-B5DF-44E3-A4AB-6CBE4BFE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841BD-3C0A-426A-ACAE-F6B885B64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CF6EB-145D-4919-A7BF-FF74B2F6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443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B372-71A2-4B44-B53D-F9CC54328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15169-E18D-4A2C-B31A-F2DB7101E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8A79C-F31A-493D-AE9E-BE296C4DE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79AEF-E18A-4294-9E87-6C86B165E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958CA-5D15-4BF0-A48A-D80AF6934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98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41B1-3BB7-415E-8CDF-055DEF4B0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1FD9A-DFCE-4612-A2CC-D3422E97B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F5EC8-F069-498F-809C-8F2A8A89C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769B8-CE4D-4087-963E-6B19DF348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CFD5-F7FF-4A0B-B9D3-10CD041F1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357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43A22-3B5A-49E8-924C-2053E39EA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2D09E-1DDF-4DF6-83CC-3221CC34B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8E9E-3750-4A59-A8FC-90F9CA6A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9058F-BC99-42E5-9E34-EF38F69B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A421C-DC20-4AA6-AF08-30F4555E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52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41516-EC5D-4251-BDF1-08F5BDC7D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99B9B-7195-42D2-81A9-FC8EEC5560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1EC24-8918-46A0-8175-02587A5FD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41A95-CCB6-4E0F-A501-BA180CFC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7DC7AC-5310-42F1-B607-3940031F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ABEF6-E01F-4482-AFA6-D6A78B91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265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CE857-DC5E-4DD2-9195-901A8B36F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4F08F-D8A6-4D7C-9C52-B03756073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354440-FE89-4B80-BBDB-801B62BFF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BC5004-AE03-47F4-A600-5B9441534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BC6CA7-0D8A-46A2-8D4A-0C6FB8826B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DDE455-875E-48BD-92E1-4401EFE2D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921333-FBFD-469D-AA5A-5D7D52834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BF801C-8143-4BA3-87D0-3A4B9D91A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50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1E59E-CEE8-4DE6-B11D-CF4EB3498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3672FF-5B29-4534-A232-D9C472C7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BBC2A3-F4CF-46DE-B130-571AC9A73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5E6E6-1D4B-40F6-9C89-3AD47184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15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2F05B-A695-466D-9EE8-C39480F3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2AFAB-26EE-4CD1-9CD2-D7C4AD13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7261E-059E-4B77-8C54-4027BE73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6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0C815-0807-4ACC-A614-56545A5E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5DEF4-F2B1-4377-BD9B-4779E8FDA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E425-38AF-4252-B1A0-D401D1237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1FD655-1E10-4718-9380-83ECF6071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DB9AE-4063-428F-B890-3C197110C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6B024-4526-441E-95BA-A3BF5F7CE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312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41B1-3BB7-415E-8CDF-055DEF4B0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1FD9A-DFCE-4612-A2CC-D3422E97B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F5EC8-F069-498F-809C-8F2A8A89C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769B8-CE4D-4087-963E-6B19DF348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CFD5-F7FF-4A0B-B9D3-10CD041F1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17454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A2504-F648-494F-AE33-D8DB7C6B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8C8AA-D68D-408B-B00A-ECAE80473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5DFE2B-A344-484D-AB2E-2101F9024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59B8F-8EB1-4D1E-923E-783768374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99B4C-8550-4392-9132-621DB3118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1B853E-5C04-4F7D-822C-B7CC0BEF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16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A2CC-20D0-447F-A362-0D8A48404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461CA8-FE25-45C9-9E13-CE27D0AAD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E61F-01D0-424B-B53A-6CA03DDFA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8FFB6-C789-4631-AB92-96097ED7F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68AEC-074C-4A83-B448-E547B6C84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74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4D8143-12A8-4FF6-AB07-E8AAE41BF0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C9DC6E-0404-4751-9527-B287A071A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F6A40-B5DF-44E3-A4AB-6CBE4BFE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841BD-3C0A-426A-ACAE-F6B885B64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CF6EB-145D-4919-A7BF-FF74B2F6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4950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B372-71A2-4B44-B53D-F9CC54328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15169-E18D-4A2C-B31A-F2DB7101E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8A79C-F31A-493D-AE9E-BE296C4DE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79AEF-E18A-4294-9E87-6C86B165E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958CA-5D15-4BF0-A48A-D80AF6934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089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41B1-3BB7-415E-8CDF-055DEF4B0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1FD9A-DFCE-4612-A2CC-D3422E97B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F5EC8-F069-498F-809C-8F2A8A89C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769B8-CE4D-4087-963E-6B19DF348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CFD5-F7FF-4A0B-B9D3-10CD041F1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59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43A22-3B5A-49E8-924C-2053E39EA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2D09E-1DDF-4DF6-83CC-3221CC34B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8E9E-3750-4A59-A8FC-90F9CA6A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9058F-BC99-42E5-9E34-EF38F69B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A421C-DC20-4AA6-AF08-30F4555E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449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41516-EC5D-4251-BDF1-08F5BDC7D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99B9B-7195-42D2-81A9-FC8EEC5560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1EC24-8918-46A0-8175-02587A5FD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41A95-CCB6-4E0F-A501-BA180CFC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7DC7AC-5310-42F1-B607-3940031F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ABEF6-E01F-4482-AFA6-D6A78B91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23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CE857-DC5E-4DD2-9195-901A8B36F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4F08F-D8A6-4D7C-9C52-B03756073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354440-FE89-4B80-BBDB-801B62BFF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BC5004-AE03-47F4-A600-5B9441534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BC6CA7-0D8A-46A2-8D4A-0C6FB8826B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DDE455-875E-48BD-92E1-4401EFE2D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921333-FBFD-469D-AA5A-5D7D52834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BF801C-8143-4BA3-87D0-3A4B9D91A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950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1E59E-CEE8-4DE6-B11D-CF4EB3498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3672FF-5B29-4534-A232-D9C472C7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BBC2A3-F4CF-46DE-B130-571AC9A73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5E6E6-1D4B-40F6-9C89-3AD47184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585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2F05B-A695-466D-9EE8-C39480F3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2AFAB-26EE-4CD1-9CD2-D7C4AD13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7261E-059E-4B77-8C54-4027BE73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4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43A22-3B5A-49E8-924C-2053E39EA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2D09E-1DDF-4DF6-83CC-3221CC34B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8E9E-3750-4A59-A8FC-90F9CA6A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9058F-BC99-42E5-9E34-EF38F69B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A421C-DC20-4AA6-AF08-30F4555E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569932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0C815-0807-4ACC-A614-56545A5E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5DEF4-F2B1-4377-BD9B-4779E8FDA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E425-38AF-4252-B1A0-D401D1237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1FD655-1E10-4718-9380-83ECF6071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DB9AE-4063-428F-B890-3C197110C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6B024-4526-441E-95BA-A3BF5F7CE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421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A2504-F648-494F-AE33-D8DB7C6B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8C8AA-D68D-408B-B00A-ECAE80473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5DFE2B-A344-484D-AB2E-2101F9024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59B8F-8EB1-4D1E-923E-783768374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99B4C-8550-4392-9132-621DB3118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1B853E-5C04-4F7D-822C-B7CC0BEF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14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A2CC-20D0-447F-A362-0D8A48404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461CA8-FE25-45C9-9E13-CE27D0AAD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E61F-01D0-424B-B53A-6CA03DDFA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8FFB6-C789-4631-AB92-96097ED7F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68AEC-074C-4A83-B448-E547B6C84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228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4D8143-12A8-4FF6-AB07-E8AAE41BF0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C9DC6E-0404-4751-9527-B287A071A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F6A40-B5DF-44E3-A4AB-6CBE4BFE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841BD-3C0A-426A-ACAE-F6B885B64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CF6EB-145D-4919-A7BF-FF74B2F6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323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89753-AE19-4EF1-9AFF-CD35B9261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54DA89-97AD-4D8C-8736-5768CC4B8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05B8C-DCB3-45E9-87AE-F4EABB267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4D76A-1047-4C66-B175-FFAD02D26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E9EF1-39AB-4711-A920-0F84B7AC8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979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58D21-70CA-4597-9A3F-654C86A62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5D26B-39BD-4CDE-B554-D2049CD50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C8612-4E4F-4EF9-862B-E7EAD6F99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8C55F-4453-4555-9699-6260D7CB8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9A109E-5457-417D-A310-E472EDFB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83497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A2F5D-5A4D-400B-94FE-BA3A22CBD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80598-9081-4931-8DA5-E0ABA959E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06C49-80BC-4FBD-AC3B-091A8D3D9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09F2C-212E-4425-9955-5139965A6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47699-F291-420B-83FD-1B7516440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86529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C79A6-279F-46EC-8304-1E626301F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1744E-B3D7-4691-8B69-9FEFD63B35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4D1483-1C9C-4260-AC3A-F719936BE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729DC4-EBBE-41F3-BE3D-3283087AA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B8A839-079E-4099-8E70-D1685BA5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B769A-95C7-4655-A449-F4689FBC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58654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1B97A-96BC-4EB9-94B9-6FBDBA36E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EB29E3-77D5-467C-ACC9-C5B275D3DE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990F62-604C-496E-9E5E-BE2EA85DD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FFC2B4-F4FF-4A4E-B1C6-11B7DE9EB4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64846-BB51-4A7E-B294-86659DC07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01CD9A-BDE3-4459-8A3D-9C4426A4E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01EF29-CA35-4034-86D3-74907F4C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E559AB-8DF3-4628-AC4C-A64E59F1C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52487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800DD-2080-469D-8CE1-6E87611B1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467174-DBD9-43D9-B823-48B63344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B6A57E-716F-4784-A978-2DA6C9D5C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31C439-1FA4-4D4A-90D2-D6436D08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6147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41516-EC5D-4251-BDF1-08F5BDC7D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99B9B-7195-42D2-81A9-FC8EEC5560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1EC24-8918-46A0-8175-02587A5FD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41A95-CCB6-4E0F-A501-BA180CFC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7DC7AC-5310-42F1-B607-3940031F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6ABEF6-E01F-4482-AFA6-D6A78B91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71685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B1B366-5C71-4C3D-9200-F6C6B3C9A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82ABB7-2659-40AB-BD75-E338F84C9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D41762-6C59-4DA5-8372-B516E3F6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921628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312FF-4A8C-4999-B974-508699D18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F9FC8-400C-40C4-9631-F9E03F848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149E6-81A9-4250-9EBA-C88BA3C4D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7CFBE-7EB0-46A1-B940-CB6E2F94F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EDEA6E-7323-4785-A3D0-FE9F38817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6FD90-6287-44F5-A3D3-D36612222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75473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64112-2C69-4268-B0AE-FF1B99F2C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F2105E-EDC3-4B03-9E93-9B07A8137C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A9D249-2ABF-4205-A0E4-71121AB633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9CA3C6-EA42-4EB0-BBB7-C72F10700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5CDFE3-1FA8-4E77-93D0-731D82CB9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F61FE7-06D4-4696-8C9A-E4CDAB7A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32652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A4D43-A88A-46E2-848C-4DEA0ACBD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76F3A7-C6D0-445A-A155-8ABA1B30A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38F04-9A35-49F3-8D70-62AD39D38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015AA-3606-41C8-8594-46E715B5B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E6A69-3254-4F5A-B4CE-F3A353EC6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166941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2281E8-8BF7-4FBA-AF20-565DC32A78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F65B3F-9B9F-472F-BC9C-1B2D1458B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BC017-6E01-4BF3-BFB2-AD3376867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D19FC3-7FCD-454C-ACA2-267C6B63F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223A3-1EEB-492B-9B19-AEA84D0F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861563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265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725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076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8265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85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CE857-DC5E-4DD2-9195-901A8B36F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4F08F-D8A6-4D7C-9C52-B03756073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354440-FE89-4B80-BBDB-801B62BFF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BC5004-AE03-47F4-A600-5B9441534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BC6CA7-0D8A-46A2-8D4A-0C6FB8826B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DDE455-875E-48BD-92E1-4401EFE2D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921333-FBFD-469D-AA5A-5D7D52834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BF801C-8143-4BA3-87D0-3A4B9D91A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35580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038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523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5095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181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041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40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1E59E-CEE8-4DE6-B11D-CF4EB3498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3672FF-5B29-4534-A232-D9C472C7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BBC2A3-F4CF-46DE-B130-571AC9A73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65E6E6-1D4B-40F6-9C89-3AD47184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23958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2F05B-A695-466D-9EE8-C39480F3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2AFAB-26EE-4CD1-9CD2-D7C4AD13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27261E-059E-4B77-8C54-4027BE73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861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0C815-0807-4ACC-A614-56545A5E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5DEF4-F2B1-4377-BD9B-4779E8FDA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E425-38AF-4252-B1A0-D401D1237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1FD655-1E10-4718-9380-83ECF6071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DB9AE-4063-428F-B890-3C197110C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6B024-4526-441E-95BA-A3BF5F7CE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754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A2504-F648-494F-AE33-D8DB7C6B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8C8AA-D68D-408B-B00A-ECAE80473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5DFE2B-A344-484D-AB2E-2101F9024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59B8F-8EB1-4D1E-923E-783768374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99B4C-8550-4392-9132-621DB3118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1B853E-5C04-4F7D-822C-B7CC0BEF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9777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E1DB7-188F-4DF4-A346-BDCA8F75A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27C92-8318-4D3A-97C6-C21E91326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C486D-E7AE-4C16-8DF4-551065D51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024D-D080-4552-BFC7-EE2DA510C783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6B019-4AF6-40B5-87F1-D5EA0E1BF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05C7D-DA01-4FE1-A8BC-FA3276ADB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260B7-A2DA-4628-901C-ADCE3DEA184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6258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E1DB7-188F-4DF4-A346-BDCA8F75A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27C92-8318-4D3A-97C6-C21E91326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C486D-E7AE-4C16-8DF4-551065D51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6B019-4AF6-40B5-87F1-D5EA0E1BF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05C7D-DA01-4FE1-A8BC-FA3276ADB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537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E1DB7-188F-4DF4-A346-BDCA8F75A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27C92-8318-4D3A-97C6-C21E91326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C486D-E7AE-4C16-8DF4-551065D51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024D-D080-4552-BFC7-EE2DA510C783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6B019-4AF6-40B5-87F1-D5EA0E1BF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05C7D-DA01-4FE1-A8BC-FA3276ADB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260B7-A2DA-4628-901C-ADCE3DEA1841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77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6B83E1-5C57-4522-A7CD-A0B1B26E5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395A2-DEB7-4C02-8796-91A57BB4D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7908B-4BFC-4D52-BC85-5614DF6E7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02FF0-E234-4A2A-9349-056C9E4D4D5F}" type="datetimeFigureOut">
              <a:rPr lang="en-ID" smtClean="0"/>
              <a:t>20/11/2019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85353B-D5A9-4431-A146-AC328E1828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0B712-7867-4D04-896A-9B6EBC73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25D31-596F-4305-9869-5CCD0513872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4836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1923E-B37D-4935-A080-53577420A830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20/11/2019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6F273-FFC8-4FDA-9B5A-EA7B6456EC12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5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6.wdp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50.png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5" Type="http://schemas.microsoft.com/office/2007/relationships/hdphoto" Target="../media/hdphoto10.wdp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erma.zulaichah@kemenkeu.go.i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13" Type="http://schemas.openxmlformats.org/officeDocument/2006/relationships/image" Target="../media/image68.emf"/><Relationship Id="rId18" Type="http://schemas.openxmlformats.org/officeDocument/2006/relationships/image" Target="../media/image73.png"/><Relationship Id="rId3" Type="http://schemas.openxmlformats.org/officeDocument/2006/relationships/image" Target="../media/image58.emf"/><Relationship Id="rId7" Type="http://schemas.openxmlformats.org/officeDocument/2006/relationships/image" Target="../media/image62.emf"/><Relationship Id="rId12" Type="http://schemas.openxmlformats.org/officeDocument/2006/relationships/image" Target="../media/image67.emf"/><Relationship Id="rId17" Type="http://schemas.openxmlformats.org/officeDocument/2006/relationships/image" Target="../media/image72.emf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1.emf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1.png"/><Relationship Id="rId11" Type="http://schemas.openxmlformats.org/officeDocument/2006/relationships/image" Target="../media/image66.emf"/><Relationship Id="rId5" Type="http://schemas.openxmlformats.org/officeDocument/2006/relationships/image" Target="../media/image60.emf"/><Relationship Id="rId15" Type="http://schemas.openxmlformats.org/officeDocument/2006/relationships/image" Target="../media/image70.png"/><Relationship Id="rId10" Type="http://schemas.openxmlformats.org/officeDocument/2006/relationships/image" Target="../media/image65.emf"/><Relationship Id="rId19" Type="http://schemas.openxmlformats.org/officeDocument/2006/relationships/image" Target="../media/image74.png"/><Relationship Id="rId4" Type="http://schemas.openxmlformats.org/officeDocument/2006/relationships/image" Target="../media/image59.emf"/><Relationship Id="rId9" Type="http://schemas.openxmlformats.org/officeDocument/2006/relationships/image" Target="../media/image64.emf"/><Relationship Id="rId14" Type="http://schemas.openxmlformats.org/officeDocument/2006/relationships/image" Target="../media/image6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microsoft.com/office/2007/relationships/hdphoto" Target="../media/hdphoto12.wdp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8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85.png"/><Relationship Id="rId4" Type="http://schemas.microsoft.com/office/2007/relationships/hdphoto" Target="../media/hdphoto13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5.emf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6" Type="http://schemas.openxmlformats.org/officeDocument/2006/relationships/chart" Target="../charts/chart2.xml"/><Relationship Id="rId5" Type="http://schemas.openxmlformats.org/officeDocument/2006/relationships/image" Target="../media/image16.emf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9854" y="310345"/>
            <a:ext cx="4239045" cy="924509"/>
            <a:chOff x="-107496" y="6003125"/>
            <a:chExt cx="4239045" cy="924509"/>
          </a:xfrm>
        </p:grpSpPr>
        <p:sp>
          <p:nvSpPr>
            <p:cNvPr id="12" name="Rectangle 11"/>
            <p:cNvSpPr/>
            <p:nvPr/>
          </p:nvSpPr>
          <p:spPr>
            <a:xfrm>
              <a:off x="737718" y="6265914"/>
              <a:ext cx="3393831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prstClr val="black"/>
                  </a:solidFill>
                  <a:ea typeface="Tahoma" pitchFamily="34" charset="0"/>
                  <a:cs typeface="Estrangelo Edessa" panose="03080600000000000000" pitchFamily="66" charset="0"/>
                </a:rPr>
                <a:t>KEMENTERIAN KEUANGAN</a:t>
              </a:r>
            </a:p>
            <a:p>
              <a:r>
                <a:rPr lang="en-US" dirty="0">
                  <a:solidFill>
                    <a:prstClr val="black"/>
                  </a:solidFill>
                  <a:ea typeface="Tahoma" pitchFamily="34" charset="0"/>
                  <a:cs typeface="Estrangelo Edessa" panose="03080600000000000000" pitchFamily="66" charset="0"/>
                </a:rPr>
                <a:t>REPUBLIK INDONESIA</a:t>
              </a:r>
            </a:p>
          </p:txBody>
        </p:sp>
        <p:pic>
          <p:nvPicPr>
            <p:cNvPr id="13" name="Picture 12" descr="E:\GRAPHIC DESIGN\myprortofolio\LOGO KEMENKEU\LOGO KEMENKEU final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07496" y="6003125"/>
              <a:ext cx="845214" cy="804193"/>
            </a:xfrm>
            <a:prstGeom prst="rect">
              <a:avLst/>
            </a:prstGeom>
            <a:noFill/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512" y="5361588"/>
            <a:ext cx="2914449" cy="12485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C6C6C6"/>
              </a:clrFrom>
              <a:clrTo>
                <a:srgbClr val="C6C6C6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3431712"/>
            <a:ext cx="3381375" cy="34671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 flipV="1">
            <a:off x="1676388" y="1777209"/>
            <a:ext cx="7549662" cy="4571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34850" y="1886419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solidFill>
                  <a:schemeClr val="accent1">
                    <a:lumMod val="50000"/>
                  </a:schemeClr>
                </a:solidFill>
              </a:rPr>
              <a:t>MANAJEMEN TALENTA </a:t>
            </a:r>
          </a:p>
          <a:p>
            <a:pPr algn="ctr"/>
            <a:r>
              <a:rPr lang="en-AU" sz="3600" dirty="0">
                <a:solidFill>
                  <a:schemeClr val="accent1">
                    <a:lumMod val="50000"/>
                  </a:schemeClr>
                </a:solidFill>
              </a:rPr>
              <a:t>KEMENTERIAN KEUANGAN</a:t>
            </a:r>
          </a:p>
        </p:txBody>
      </p:sp>
      <p:sp>
        <p:nvSpPr>
          <p:cNvPr id="17" name="Rectangle 16"/>
          <p:cNvSpPr/>
          <p:nvPr/>
        </p:nvSpPr>
        <p:spPr>
          <a:xfrm flipV="1">
            <a:off x="2988798" y="3149591"/>
            <a:ext cx="7549662" cy="4571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16100" y="3258153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>
                <a:solidFill>
                  <a:schemeClr val="accent1">
                    <a:lumMod val="50000"/>
                  </a:schemeClr>
                </a:solidFill>
              </a:rPr>
              <a:t>Semarang, </a:t>
            </a:r>
            <a:r>
              <a:rPr lang="id-ID" sz="2400">
                <a:solidFill>
                  <a:schemeClr val="accent1">
                    <a:lumMod val="50000"/>
                  </a:schemeClr>
                </a:solidFill>
              </a:rPr>
              <a:t>20</a:t>
            </a:r>
            <a:r>
              <a:rPr lang="en-AU" sz="240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AU" sz="2400" dirty="0">
                <a:solidFill>
                  <a:schemeClr val="accent1">
                    <a:lumMod val="50000"/>
                  </a:schemeClr>
                </a:solidFill>
              </a:rPr>
              <a:t>November 2019</a:t>
            </a:r>
          </a:p>
        </p:txBody>
      </p:sp>
    </p:spTree>
    <p:extLst>
      <p:ext uri="{BB962C8B-B14F-4D97-AF65-F5344CB8AC3E}">
        <p14:creationId xmlns:p14="http://schemas.microsoft.com/office/powerpoint/2010/main" val="3888679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ircle: Hollow 10">
            <a:extLst>
              <a:ext uri="{FF2B5EF4-FFF2-40B4-BE49-F238E27FC236}">
                <a16:creationId xmlns:a16="http://schemas.microsoft.com/office/drawing/2014/main" id="{1C82FD58-3D5F-42FB-A3C1-FF2D135F7963}"/>
              </a:ext>
            </a:extLst>
          </p:cNvPr>
          <p:cNvSpPr/>
          <p:nvPr/>
        </p:nvSpPr>
        <p:spPr>
          <a:xfrm>
            <a:off x="-1023379" y="3480814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F9929CB-9E26-457B-9084-51CFD7E14557}"/>
              </a:ext>
            </a:extLst>
          </p:cNvPr>
          <p:cNvSpPr/>
          <p:nvPr/>
        </p:nvSpPr>
        <p:spPr>
          <a:xfrm>
            <a:off x="10997821" y="-1166884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BCE32F52-38A5-4B8A-B20C-67CAEF0EB1DF}"/>
              </a:ext>
            </a:extLst>
          </p:cNvPr>
          <p:cNvSpPr/>
          <p:nvPr/>
        </p:nvSpPr>
        <p:spPr>
          <a:xfrm>
            <a:off x="9672000" y="5598000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864C30-A5FC-4B6C-869C-282848873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915"/>
            <a:ext cx="10515600" cy="96636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PENGEMBANGAN PEGAWAI MELALUI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b="1" i="1" dirty="0">
                <a:solidFill>
                  <a:schemeClr val="accent1">
                    <a:lumMod val="50000"/>
                  </a:schemeClr>
                </a:solidFill>
              </a:rPr>
              <a:t>LEADERS FACTORY</a:t>
            </a:r>
            <a:endParaRPr lang="en-ID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126">
            <a:extLst>
              <a:ext uri="{FF2B5EF4-FFF2-40B4-BE49-F238E27FC236}">
                <a16:creationId xmlns:a16="http://schemas.microsoft.com/office/drawing/2014/main" id="{36FB5A90-588A-4DCD-BC98-17FA47E70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199" y="1216978"/>
            <a:ext cx="105155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Leaders Factory, mencetak pegawai agar  memiliki </a:t>
            </a:r>
            <a:r>
              <a:rPr kumimoji="0" lang="id-ID" altLang="id-ID" sz="14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competitive advantages </a:t>
            </a:r>
            <a:r>
              <a:rPr kumimoji="0" lang="id-ID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yang </a:t>
            </a:r>
            <a:r>
              <a:rPr kumimoji="0" lang="id-ID" altLang="id-ID" sz="14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link and match </a:t>
            </a:r>
            <a:r>
              <a:rPr kumimoji="0" lang="id-ID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dengan kebutuhan organisasi berdasarkan </a:t>
            </a:r>
            <a:r>
              <a:rPr kumimoji="0" lang="id-ID" altLang="id-ID" sz="14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Leadership Framework</a:t>
            </a:r>
            <a:r>
              <a:rPr kumimoji="0" lang="en-US" altLang="id-ID" sz="14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 yang </a:t>
            </a:r>
            <a:r>
              <a:rPr kumimoji="0" lang="en-US" altLang="id-ID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dilandasi</a:t>
            </a:r>
            <a:r>
              <a:rPr kumimoji="0" lang="en-US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kumimoji="0" lang="en-US" altLang="id-ID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Nilai-Nilai</a:t>
            </a:r>
            <a:r>
              <a:rPr kumimoji="0" lang="en-US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kumimoji="0" lang="en-US" altLang="id-ID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Kementerian</a:t>
            </a:r>
            <a:r>
              <a:rPr kumimoji="0" lang="en-US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kumimoji="0" lang="en-US" altLang="id-ID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Keuangan</a:t>
            </a:r>
            <a:r>
              <a:rPr kumimoji="0" lang="en-US" altLang="id-ID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.</a:t>
            </a:r>
            <a:endParaRPr kumimoji="0" lang="id-ID" altLang="id-ID" sz="1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Gill Sans MT" panose="020B0502020104020203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15C35AE-9F6F-404C-AA3D-3286F50F5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909" y="1827596"/>
            <a:ext cx="5209927" cy="40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29">
            <a:extLst>
              <a:ext uri="{FF2B5EF4-FFF2-40B4-BE49-F238E27FC236}">
                <a16:creationId xmlns:a16="http://schemas.microsoft.com/office/drawing/2014/main" id="{154C6210-6062-4A95-8023-374BC0BAAA6E}"/>
              </a:ext>
            </a:extLst>
          </p:cNvPr>
          <p:cNvSpPr/>
          <p:nvPr/>
        </p:nvSpPr>
        <p:spPr>
          <a:xfrm>
            <a:off x="640021" y="2933251"/>
            <a:ext cx="2246310" cy="12446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Leadership Framework</a:t>
            </a:r>
          </a:p>
        </p:txBody>
      </p:sp>
      <p:sp>
        <p:nvSpPr>
          <p:cNvPr id="12" name="Right Arrow 27">
            <a:extLst>
              <a:ext uri="{FF2B5EF4-FFF2-40B4-BE49-F238E27FC236}">
                <a16:creationId xmlns:a16="http://schemas.microsoft.com/office/drawing/2014/main" id="{590595D4-8692-4B80-9C2B-C14D37B6F589}"/>
              </a:ext>
            </a:extLst>
          </p:cNvPr>
          <p:cNvSpPr/>
          <p:nvPr/>
        </p:nvSpPr>
        <p:spPr>
          <a:xfrm>
            <a:off x="276303" y="5872508"/>
            <a:ext cx="11639393" cy="523221"/>
          </a:xfrm>
          <a:prstGeom prst="rightArrow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9820051" y="667241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23">
            <a:extLst>
              <a:ext uri="{FF2B5EF4-FFF2-40B4-BE49-F238E27FC236}">
                <a16:creationId xmlns:a16="http://schemas.microsoft.com/office/drawing/2014/main" id="{E88868A5-5517-4644-80C5-8AD2DBF50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695" y="6434178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39" name="Picture 3">
            <a:extLst>
              <a:ext uri="{FF2B5EF4-FFF2-40B4-BE49-F238E27FC236}">
                <a16:creationId xmlns:a16="http://schemas.microsoft.com/office/drawing/2014/main" id="{AE70E1C7-7499-455D-B223-871AF8997A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73"/>
          <a:stretch/>
        </p:blipFill>
        <p:spPr bwMode="auto">
          <a:xfrm>
            <a:off x="7726836" y="1687660"/>
            <a:ext cx="3825143" cy="275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126">
            <a:extLst>
              <a:ext uri="{FF2B5EF4-FFF2-40B4-BE49-F238E27FC236}">
                <a16:creationId xmlns:a16="http://schemas.microsoft.com/office/drawing/2014/main" id="{7DA32CDD-1E77-4411-884B-0E846BAE2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6836" y="4581908"/>
            <a:ext cx="415015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Pemetaan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pegawai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Kementerian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Keuangan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memperhatikan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kompetensi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kinerja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pegawai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sesuai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Keputusan Menteri </a:t>
            </a:r>
            <a:r>
              <a:rPr kumimoji="0" lang="en-US" altLang="id-ID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Keuangan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nomor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130/KMK.01/2013 </a:t>
            </a:r>
            <a:r>
              <a:rPr kumimoji="0" lang="en-US" altLang="id-ID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tentang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Penataan</a:t>
            </a:r>
            <a:r>
              <a:rPr kumimoji="0" lang="en-US" alt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id-ID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Pegawai</a:t>
            </a:r>
            <a:r>
              <a:rPr kumimoji="0" lang="en-US" alt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id-ID" altLang="id-ID" sz="11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C6AA2EA7-1259-4B2C-ABBD-3DB15DE70D2C}"/>
              </a:ext>
            </a:extLst>
          </p:cNvPr>
          <p:cNvSpPr/>
          <p:nvPr/>
        </p:nvSpPr>
        <p:spPr>
          <a:xfrm>
            <a:off x="3083442" y="3306726"/>
            <a:ext cx="290067" cy="336252"/>
          </a:xfrm>
          <a:prstGeom prst="rightArrow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D135301-E090-42A8-8DE0-532D0F74C29D}"/>
              </a:ext>
            </a:extLst>
          </p:cNvPr>
          <p:cNvSpPr/>
          <p:nvPr/>
        </p:nvSpPr>
        <p:spPr>
          <a:xfrm>
            <a:off x="7094624" y="3318053"/>
            <a:ext cx="290067" cy="336252"/>
          </a:xfrm>
          <a:prstGeom prst="rightArrow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3435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ircle: Hollow 5">
            <a:extLst>
              <a:ext uri="{FF2B5EF4-FFF2-40B4-BE49-F238E27FC236}">
                <a16:creationId xmlns:a16="http://schemas.microsoft.com/office/drawing/2014/main" id="{BEE3304C-7083-4D56-9CCA-3C56D88C29EF}"/>
              </a:ext>
            </a:extLst>
          </p:cNvPr>
          <p:cNvSpPr/>
          <p:nvPr/>
        </p:nvSpPr>
        <p:spPr>
          <a:xfrm>
            <a:off x="7576479" y="5691116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04D765-C565-4380-BCC5-3D1DE28CFBB0}"/>
              </a:ext>
            </a:extLst>
          </p:cNvPr>
          <p:cNvSpPr/>
          <p:nvPr/>
        </p:nvSpPr>
        <p:spPr>
          <a:xfrm>
            <a:off x="9125863" y="569111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53282BDD-33C5-4FAC-BA43-18E48D18912B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rgbClr val="132D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D96404C-8075-4A76-8C7E-D7C5B98FAF09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E271F9-6F08-4C1A-9592-2D03B55385B4}"/>
              </a:ext>
            </a:extLst>
          </p:cNvPr>
          <p:cNvSpPr txBox="1">
            <a:spLocks/>
          </p:cNvSpPr>
          <p:nvPr/>
        </p:nvSpPr>
        <p:spPr>
          <a:xfrm>
            <a:off x="389329" y="132842"/>
            <a:ext cx="93472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Franklin Gothic Demi Cond" panose="020B0706030402020204" pitchFamily="34" charset="0"/>
                <a:ea typeface="+mn-ea"/>
                <a:cs typeface="+mn-cs"/>
              </a:rPr>
              <a:t>PENGEMBANGAN KARIER ASN KEMENTERIAN KEUANGAN MELALUI MANAJEMEN TALENTA</a:t>
            </a:r>
            <a:endParaRPr lang="en-ID" sz="3200" dirty="0">
              <a:solidFill>
                <a:schemeClr val="accent1">
                  <a:lumMod val="50000"/>
                </a:schemeClr>
              </a:solidFill>
              <a:latin typeface="Franklin Gothic Demi Cond" panose="020B0706030402020204" pitchFamily="34" charset="0"/>
              <a:ea typeface="+mn-ea"/>
              <a:cs typeface="+mn-cs"/>
            </a:endParaRPr>
          </a:p>
        </p:txBody>
      </p:sp>
      <p:sp>
        <p:nvSpPr>
          <p:cNvPr id="53" name="object 44"/>
          <p:cNvSpPr txBox="1"/>
          <p:nvPr/>
        </p:nvSpPr>
        <p:spPr>
          <a:xfrm>
            <a:off x="3927824" y="2789174"/>
            <a:ext cx="2867025" cy="2700655"/>
          </a:xfrm>
          <a:prstGeom prst="rect">
            <a:avLst/>
          </a:prstGeom>
          <a:solidFill>
            <a:schemeClr val="bg1"/>
          </a:solidFill>
          <a:ln w="25400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R="295275" algn="r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Kinerja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6" name="object 49"/>
          <p:cNvSpPr/>
          <p:nvPr/>
        </p:nvSpPr>
        <p:spPr>
          <a:xfrm>
            <a:off x="11633200" y="6211887"/>
            <a:ext cx="558800" cy="76200"/>
          </a:xfrm>
          <a:custGeom>
            <a:avLst/>
            <a:gdLst/>
            <a:ahLst/>
            <a:cxnLst/>
            <a:rect l="l" t="t" r="r" b="b"/>
            <a:pathLst>
              <a:path w="558800" h="76200">
                <a:moveTo>
                  <a:pt x="558800" y="0"/>
                </a:moveTo>
                <a:lnTo>
                  <a:pt x="539750" y="76200"/>
                </a:lnTo>
                <a:lnTo>
                  <a:pt x="0" y="76200"/>
                </a:lnTo>
              </a:path>
            </a:pathLst>
          </a:custGeom>
          <a:ln w="254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TextBox 23">
            <a:extLst>
              <a:ext uri="{FF2B5EF4-FFF2-40B4-BE49-F238E27FC236}">
                <a16:creationId xmlns:a16="http://schemas.microsoft.com/office/drawing/2014/main" id="{859E5FDC-56D3-4299-A878-13014DD94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0F4EC20-32E9-4F62-9EEB-DEBD0F6CCEA1}"/>
              </a:ext>
            </a:extLst>
          </p:cNvPr>
          <p:cNvGrpSpPr/>
          <p:nvPr/>
        </p:nvGrpSpPr>
        <p:grpSpPr>
          <a:xfrm>
            <a:off x="3989427" y="2857572"/>
            <a:ext cx="3571875" cy="3435350"/>
            <a:chOff x="5689600" y="3022600"/>
            <a:chExt cx="3571875" cy="3435350"/>
          </a:xfrm>
        </p:grpSpPr>
        <p:sp>
          <p:nvSpPr>
            <p:cNvPr id="57" name="object 43"/>
            <p:cNvSpPr/>
            <p:nvPr/>
          </p:nvSpPr>
          <p:spPr>
            <a:xfrm>
              <a:off x="5689600" y="3022600"/>
              <a:ext cx="3571875" cy="34353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3637EF8-3241-4DE4-BF76-2C94B4117ED3}"/>
                </a:ext>
              </a:extLst>
            </p:cNvPr>
            <p:cNvSpPr txBox="1"/>
            <p:nvPr/>
          </p:nvSpPr>
          <p:spPr>
            <a:xfrm>
              <a:off x="6392008" y="3024500"/>
              <a:ext cx="142435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36958"/>
                  </a:solidFill>
                </a:rPr>
                <a:t>PEMETAAN</a:t>
              </a:r>
              <a:endParaRPr lang="en-ID" sz="1600" b="1" dirty="0">
                <a:solidFill>
                  <a:srgbClr val="F36958"/>
                </a:solidFill>
              </a:endParaRPr>
            </a:p>
          </p:txBody>
        </p:sp>
      </p:grpSp>
      <p:sp>
        <p:nvSpPr>
          <p:cNvPr id="59" name="Rectangle 6">
            <a:extLst>
              <a:ext uri="{FF2B5EF4-FFF2-40B4-BE49-F238E27FC236}">
                <a16:creationId xmlns:a16="http://schemas.microsoft.com/office/drawing/2014/main" id="{F0450930-6440-4AAE-8E76-6A32BAD54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41" y="1165715"/>
            <a:ext cx="11495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sistem untuk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mencari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,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mengelola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,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mengembangkan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, dan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mempertahankan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Pegawai Negeri Sipil terbaik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 Kementerian Keuangan yang dipersiapkan sebagai </a:t>
            </a:r>
            <a:r>
              <a:rPr lang="fi-FI" altLang="id-ID" sz="1600" b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calon pemimpin masa depan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 (</a:t>
            </a:r>
            <a:r>
              <a:rPr lang="fi-FI" altLang="id-ID" sz="1600" i="1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future leaders</a:t>
            </a:r>
            <a:r>
              <a:rPr lang="fi-FI" altLang="id-ID" sz="1600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) dalam rangka mendukung pencapaian visi, misi, dan strategi organisasi dalam jangka panjang</a:t>
            </a:r>
            <a:endParaRPr lang="id-ID" altLang="id-ID" sz="1600" dirty="0">
              <a:solidFill>
                <a:schemeClr val="accent1">
                  <a:lumMod val="50000"/>
                </a:schemeClr>
              </a:solidFill>
              <a:latin typeface="Tw Cen MT" panose="020B0602020104020603" pitchFamily="34" charset="0"/>
            </a:endParaRPr>
          </a:p>
        </p:txBody>
      </p:sp>
      <p:grpSp>
        <p:nvGrpSpPr>
          <p:cNvPr id="60" name="Group 74">
            <a:extLst>
              <a:ext uri="{FF2B5EF4-FFF2-40B4-BE49-F238E27FC236}">
                <a16:creationId xmlns:a16="http://schemas.microsoft.com/office/drawing/2014/main" id="{F3F8169A-E89B-4148-8FBD-12277FF14C5D}"/>
              </a:ext>
            </a:extLst>
          </p:cNvPr>
          <p:cNvGrpSpPr>
            <a:grpSpLocks/>
          </p:cNvGrpSpPr>
          <p:nvPr/>
        </p:nvGrpSpPr>
        <p:grpSpPr bwMode="auto">
          <a:xfrm>
            <a:off x="-5535" y="3434864"/>
            <a:ext cx="3320909" cy="1284288"/>
            <a:chOff x="7161728" y="2574600"/>
            <a:chExt cx="3814097" cy="1283360"/>
          </a:xfrm>
        </p:grpSpPr>
        <p:grpSp>
          <p:nvGrpSpPr>
            <p:cNvPr id="61" name="Group 75">
              <a:extLst>
                <a:ext uri="{FF2B5EF4-FFF2-40B4-BE49-F238E27FC236}">
                  <a16:creationId xmlns:a16="http://schemas.microsoft.com/office/drawing/2014/main" id="{57C3441B-76F7-4254-99B2-9844765572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1728" y="2574600"/>
              <a:ext cx="3814097" cy="1283360"/>
              <a:chOff x="4888428" y="4053461"/>
              <a:chExt cx="3814097" cy="1283360"/>
            </a:xfrm>
          </p:grpSpPr>
          <p:pic>
            <p:nvPicPr>
              <p:cNvPr id="63" name="Picture 77">
                <a:extLst>
                  <a:ext uri="{FF2B5EF4-FFF2-40B4-BE49-F238E27FC236}">
                    <a16:creationId xmlns:a16="http://schemas.microsoft.com/office/drawing/2014/main" id="{C31D0264-E9EE-467B-B1FB-236B5273F6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346" b="92523" l="5975" r="97170">
                            <a14:foregroundMark x1="12893" y1="36449" x2="12893" y2="36449"/>
                            <a14:foregroundMark x1="5975" y1="42991" x2="5975" y2="42991"/>
                            <a14:foregroundMark x1="38994" y1="90654" x2="38994" y2="90654"/>
                            <a14:foregroundMark x1="77044" y1="41121" x2="77044" y2="41121"/>
                            <a14:foregroundMark x1="79560" y1="35514" x2="79560" y2="35514"/>
                            <a14:foregroundMark x1="82704" y1="25234" x2="82704" y2="25234"/>
                            <a14:foregroundMark x1="84906" y1="17757" x2="84906" y2="17757"/>
                            <a14:foregroundMark x1="86792" y1="10280" x2="86792" y2="10280"/>
                            <a14:foregroundMark x1="88679" y1="10280" x2="88679" y2="10280"/>
                            <a14:foregroundMark x1="93711" y1="27103" x2="93711" y2="27103"/>
                            <a14:foregroundMark x1="97170" y1="39252" x2="97170" y2="39252"/>
                            <a14:foregroundMark x1="83648" y1="92523" x2="83648" y2="9252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8428" y="4053461"/>
                <a:ext cx="3814097" cy="128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35F7031B-2752-4AAA-BD1D-A9A1F2FF807E}"/>
                  </a:ext>
                </a:extLst>
              </p:cNvPr>
              <p:cNvSpPr/>
              <p:nvPr/>
            </p:nvSpPr>
            <p:spPr>
              <a:xfrm>
                <a:off x="5210635" y="4415149"/>
                <a:ext cx="2196716" cy="739240"/>
              </a:xfrm>
              <a:prstGeom prst="rect">
                <a:avLst/>
              </a:prstGeom>
              <a:solidFill>
                <a:srgbClr val="FD8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" name="Right Triangle 64">
                <a:extLst>
                  <a:ext uri="{FF2B5EF4-FFF2-40B4-BE49-F238E27FC236}">
                    <a16:creationId xmlns:a16="http://schemas.microsoft.com/office/drawing/2014/main" id="{2FEBF46B-355B-4451-821D-C8A2C464EFEE}"/>
                  </a:ext>
                </a:extLst>
              </p:cNvPr>
              <p:cNvSpPr/>
              <p:nvPr/>
            </p:nvSpPr>
            <p:spPr>
              <a:xfrm flipH="1">
                <a:off x="6843887" y="4454809"/>
                <a:ext cx="734885" cy="775726"/>
              </a:xfrm>
              <a:prstGeom prst="rtTriangle">
                <a:avLst/>
              </a:prstGeom>
              <a:solidFill>
                <a:srgbClr val="EF77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62" name="TextBox 76">
              <a:extLst>
                <a:ext uri="{FF2B5EF4-FFF2-40B4-BE49-F238E27FC236}">
                  <a16:creationId xmlns:a16="http://schemas.microsoft.com/office/drawing/2014/main" id="{427B0036-A2F7-4146-9FF4-09F78DBCB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04645" y="3044911"/>
              <a:ext cx="2309314" cy="39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id-ID" sz="2000" b="1" dirty="0">
                  <a:latin typeface="Arial" panose="020B0604020202020204" pitchFamily="34" charset="0"/>
                </a:rPr>
                <a:t>KOMPETENSI</a:t>
              </a:r>
              <a:endParaRPr lang="id-ID" altLang="id-ID" sz="20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6" name="Group 80">
            <a:extLst>
              <a:ext uri="{FF2B5EF4-FFF2-40B4-BE49-F238E27FC236}">
                <a16:creationId xmlns:a16="http://schemas.microsoft.com/office/drawing/2014/main" id="{85C9BB42-FAF8-4C92-AB19-D9DD1707AB7B}"/>
              </a:ext>
            </a:extLst>
          </p:cNvPr>
          <p:cNvGrpSpPr>
            <a:grpSpLocks/>
          </p:cNvGrpSpPr>
          <p:nvPr/>
        </p:nvGrpSpPr>
        <p:grpSpPr bwMode="auto">
          <a:xfrm>
            <a:off x="-36401" y="2298618"/>
            <a:ext cx="3347167" cy="1301750"/>
            <a:chOff x="7104445" y="1274448"/>
            <a:chExt cx="3845425" cy="1329726"/>
          </a:xfrm>
        </p:grpSpPr>
        <p:grpSp>
          <p:nvGrpSpPr>
            <p:cNvPr id="67" name="Group 81">
              <a:extLst>
                <a:ext uri="{FF2B5EF4-FFF2-40B4-BE49-F238E27FC236}">
                  <a16:creationId xmlns:a16="http://schemas.microsoft.com/office/drawing/2014/main" id="{36441FC6-7EA4-499E-B6F1-82A2E03B9D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04445" y="1274448"/>
              <a:ext cx="3845425" cy="1329726"/>
              <a:chOff x="4831145" y="2753309"/>
              <a:chExt cx="3845425" cy="1329726"/>
            </a:xfrm>
          </p:grpSpPr>
          <p:pic>
            <p:nvPicPr>
              <p:cNvPr id="69" name="Picture 83">
                <a:extLst>
                  <a:ext uri="{FF2B5EF4-FFF2-40B4-BE49-F238E27FC236}">
                    <a16:creationId xmlns:a16="http://schemas.microsoft.com/office/drawing/2014/main" id="{6A367602-A741-4BD6-8A83-A00759D34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9910" b="85586" l="5296" r="96885">
                            <a14:foregroundMark x1="8723" y1="47748" x2="8723" y2="47748"/>
                            <a14:foregroundMark x1="5607" y1="48649" x2="5607" y2="48649"/>
                            <a14:foregroundMark x1="91277" y1="54054" x2="91277" y2="54054"/>
                            <a14:foregroundMark x1="90343" y1="27027" x2="90343" y2="27027"/>
                            <a14:foregroundMark x1="75701" y1="27928" x2="75701" y2="27928"/>
                            <a14:foregroundMark x1="75701" y1="38739" x2="75701" y2="38739"/>
                            <a14:foregroundMark x1="81308" y1="27928" x2="81308" y2="27928"/>
                            <a14:foregroundMark x1="82866" y1="27027" x2="82866" y2="27027"/>
                            <a14:foregroundMark x1="85981" y1="27027" x2="85981" y2="27027"/>
                            <a14:foregroundMark x1="88474" y1="27027" x2="88474" y2="27027"/>
                            <a14:foregroundMark x1="87850" y1="19820" x2="87850" y2="19820"/>
                            <a14:foregroundMark x1="90031" y1="19820" x2="90031" y2="19820"/>
                            <a14:foregroundMark x1="93146" y1="27928" x2="93146" y2="27928"/>
                            <a14:foregroundMark x1="93146" y1="38739" x2="93146" y2="38739"/>
                            <a14:foregroundMark x1="96885" y1="46847" x2="96885" y2="46847"/>
                            <a14:foregroundMark x1="86916" y1="10811" x2="86916" y2="10811"/>
                            <a14:foregroundMark x1="20249" y1="48649" x2="20249" y2="48649"/>
                            <a14:foregroundMark x1="18380" y1="54054" x2="18380" y2="54054"/>
                            <a14:foregroundMark x1="17445" y1="59459" x2="17445" y2="59459"/>
                            <a14:foregroundMark x1="17445" y1="58559" x2="17445" y2="58559"/>
                            <a14:foregroundMark x1="17445" y1="57658" x2="17445" y2="57658"/>
                            <a14:foregroundMark x1="17134" y1="57658" x2="16822" y2="61261"/>
                            <a14:foregroundMark x1="15576" y1="62162" x2="15576" y2="62162"/>
                            <a14:foregroundMark x1="14019" y1="63063" x2="14019" y2="63063"/>
                            <a14:foregroundMark x1="25545" y1="60360" x2="25545" y2="60360"/>
                            <a14:foregroundMark x1="23364" y1="58559" x2="23364" y2="58559"/>
                            <a14:foregroundMark x1="19003" y1="60360" x2="19003" y2="60360"/>
                            <a14:foregroundMark x1="23053" y1="59459" x2="23053" y2="59459"/>
                            <a14:foregroundMark x1="23053" y1="54054" x2="23053" y2="54054"/>
                            <a14:foregroundMark x1="25234" y1="39640" x2="25234" y2="39640"/>
                            <a14:foregroundMark x1="27414" y1="72072" x2="27414" y2="7207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1145" y="2753309"/>
                <a:ext cx="3845425" cy="13297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8206BE78-EE93-4BDD-8999-6D82147E6B6A}"/>
                  </a:ext>
                </a:extLst>
              </p:cNvPr>
              <p:cNvSpPr/>
              <p:nvPr/>
            </p:nvSpPr>
            <p:spPr>
              <a:xfrm>
                <a:off x="5209363" y="3161544"/>
                <a:ext cx="2198972" cy="591891"/>
              </a:xfrm>
              <a:prstGeom prst="rect">
                <a:avLst/>
              </a:prstGeom>
              <a:solidFill>
                <a:srgbClr val="FFC5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Right Triangle 70">
                <a:extLst>
                  <a:ext uri="{FF2B5EF4-FFF2-40B4-BE49-F238E27FC236}">
                    <a16:creationId xmlns:a16="http://schemas.microsoft.com/office/drawing/2014/main" id="{B6E0727F-96C9-4A37-9D8A-84D015B458CA}"/>
                  </a:ext>
                </a:extLst>
              </p:cNvPr>
              <p:cNvSpPr/>
              <p:nvPr/>
            </p:nvSpPr>
            <p:spPr>
              <a:xfrm flipH="1">
                <a:off x="6843112" y="3189112"/>
                <a:ext cx="735108" cy="773511"/>
              </a:xfrm>
              <a:prstGeom prst="rtTriangle">
                <a:avLst/>
              </a:prstGeom>
              <a:solidFill>
                <a:srgbClr val="F3BC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68" name="TextBox 82">
              <a:extLst>
                <a:ext uri="{FF2B5EF4-FFF2-40B4-BE49-F238E27FC236}">
                  <a16:creationId xmlns:a16="http://schemas.microsoft.com/office/drawing/2014/main" id="{31F64796-D4C8-42A2-8A8A-307F357814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04645" y="1750677"/>
              <a:ext cx="2309314" cy="377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id-ID" sz="1800" b="1" dirty="0">
                  <a:latin typeface="Arial" panose="020B0604020202020204" pitchFamily="34" charset="0"/>
                </a:rPr>
                <a:t>KUALIFIKASI</a:t>
              </a:r>
              <a:endParaRPr lang="id-ID" altLang="id-ID" sz="1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2" name="Group 86">
            <a:extLst>
              <a:ext uri="{FF2B5EF4-FFF2-40B4-BE49-F238E27FC236}">
                <a16:creationId xmlns:a16="http://schemas.microsoft.com/office/drawing/2014/main" id="{BD19F6E1-1D45-46CD-BBFF-0F00D51DF152}"/>
              </a:ext>
            </a:extLst>
          </p:cNvPr>
          <p:cNvGrpSpPr>
            <a:grpSpLocks/>
          </p:cNvGrpSpPr>
          <p:nvPr/>
        </p:nvGrpSpPr>
        <p:grpSpPr bwMode="auto">
          <a:xfrm>
            <a:off x="0" y="4595327"/>
            <a:ext cx="3314447" cy="1228725"/>
            <a:chOff x="7165266" y="3846640"/>
            <a:chExt cx="3730820" cy="1227714"/>
          </a:xfrm>
        </p:grpSpPr>
        <p:grpSp>
          <p:nvGrpSpPr>
            <p:cNvPr id="73" name="Group 87">
              <a:extLst>
                <a:ext uri="{FF2B5EF4-FFF2-40B4-BE49-F238E27FC236}">
                  <a16:creationId xmlns:a16="http://schemas.microsoft.com/office/drawing/2014/main" id="{47C03A08-F3AA-4579-AE60-906F3B1929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5266" y="3846640"/>
              <a:ext cx="3730820" cy="1227714"/>
              <a:chOff x="4891966" y="5325501"/>
              <a:chExt cx="3730820" cy="1227714"/>
            </a:xfrm>
          </p:grpSpPr>
          <p:pic>
            <p:nvPicPr>
              <p:cNvPr id="75" name="Picture 89">
                <a:extLst>
                  <a:ext uri="{FF2B5EF4-FFF2-40B4-BE49-F238E27FC236}">
                    <a16:creationId xmlns:a16="http://schemas.microsoft.com/office/drawing/2014/main" id="{2705FA12-DF59-402C-BAD6-71927A328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8738" b="88350" l="2556" r="97444">
                            <a14:foregroundMark x1="6390" y1="33981" x2="6390" y2="33981"/>
                            <a14:foregroundMark x1="2556" y1="54369" x2="2556" y2="54369"/>
                            <a14:foregroundMark x1="74760" y1="80583" x2="74760" y2="80583"/>
                            <a14:foregroundMark x1="86901" y1="77670" x2="86901" y2="77670"/>
                            <a14:foregroundMark x1="90735" y1="56311" x2="90735" y2="56311"/>
                            <a14:foregroundMark x1="92332" y1="14563" x2="92332" y2="14563"/>
                            <a14:foregroundMark x1="90096" y1="8738" x2="90096" y2="8738"/>
                            <a14:foregroundMark x1="87540" y1="8738" x2="87540" y2="8738"/>
                            <a14:foregroundMark x1="83706" y1="8738" x2="83706" y2="8738"/>
                            <a14:foregroundMark x1="76038" y1="34951" x2="76038" y2="34951"/>
                            <a14:foregroundMark x1="76677" y1="42718" x2="76677" y2="42718"/>
                            <a14:foregroundMark x1="77636" y1="52427" x2="77636" y2="52427"/>
                            <a14:foregroundMark x1="79872" y1="58252" x2="79872" y2="58252"/>
                            <a14:foregroundMark x1="81789" y1="58252" x2="81789" y2="58252"/>
                            <a14:foregroundMark x1="90096" y1="28155" x2="90096" y2="28155"/>
                            <a14:foregroundMark x1="94888" y1="26214" x2="94888" y2="26214"/>
                            <a14:foregroundMark x1="97444" y1="42718" x2="97444" y2="42718"/>
                            <a14:foregroundMark x1="31629" y1="56311" x2="31629" y2="56311"/>
                            <a14:foregroundMark x1="25559" y1="33981" x2="25559" y2="33981"/>
                            <a14:foregroundMark x1="24601" y1="50485" x2="24601" y2="50485"/>
                            <a14:foregroundMark x1="19489" y1="53398" x2="19489" y2="53398"/>
                            <a14:foregroundMark x1="19169" y1="47573" x2="19169" y2="47573"/>
                            <a14:foregroundMark x1="15655" y1="47573" x2="15655" y2="47573"/>
                            <a14:foregroundMark x1="10224" y1="46602" x2="10224" y2="46602"/>
                            <a14:foregroundMark x1="13099" y1="42718" x2="13099" y2="42718"/>
                            <a14:foregroundMark x1="13419" y1="42718" x2="13419" y2="42718"/>
                            <a14:foregroundMark x1="15335" y1="44660" x2="15335" y2="44660"/>
                            <a14:foregroundMark x1="17891" y1="46602" x2="18850" y2="46602"/>
                            <a14:foregroundMark x1="20128" y1="46602" x2="20128" y2="46602"/>
                            <a14:foregroundMark x1="22364" y1="44660" x2="22364" y2="44660"/>
                            <a14:foregroundMark x1="22684" y1="42718" x2="23642" y2="42718"/>
                            <a14:foregroundMark x1="25879" y1="42718" x2="25879" y2="42718"/>
                            <a14:foregroundMark x1="15335" y1="67961" x2="15335" y2="6796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1966" y="5325501"/>
                <a:ext cx="3730820" cy="1227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19978173-B4BA-4185-BAF5-2C4A42FCADBF}"/>
                  </a:ext>
                </a:extLst>
              </p:cNvPr>
              <p:cNvSpPr/>
              <p:nvPr/>
            </p:nvSpPr>
            <p:spPr>
              <a:xfrm>
                <a:off x="5210935" y="5607843"/>
                <a:ext cx="2197866" cy="740752"/>
              </a:xfrm>
              <a:prstGeom prst="rect">
                <a:avLst/>
              </a:prstGeom>
              <a:solidFill>
                <a:srgbClr val="8C13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Right Triangle 76">
                <a:extLst>
                  <a:ext uri="{FF2B5EF4-FFF2-40B4-BE49-F238E27FC236}">
                    <a16:creationId xmlns:a16="http://schemas.microsoft.com/office/drawing/2014/main" id="{25B18C82-C0FD-4787-8232-4D82AF7A59DC}"/>
                  </a:ext>
                </a:extLst>
              </p:cNvPr>
              <p:cNvSpPr/>
              <p:nvPr/>
            </p:nvSpPr>
            <p:spPr>
              <a:xfrm flipH="1">
                <a:off x="6847036" y="5629901"/>
                <a:ext cx="734738" cy="774063"/>
              </a:xfrm>
              <a:prstGeom prst="rtTriangle">
                <a:avLst/>
              </a:prstGeom>
              <a:solidFill>
                <a:srgbClr val="700F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4" name="TextBox 88">
              <a:extLst>
                <a:ext uri="{FF2B5EF4-FFF2-40B4-BE49-F238E27FC236}">
                  <a16:creationId xmlns:a16="http://schemas.microsoft.com/office/drawing/2014/main" id="{E4B002EC-CEDA-4F65-81C2-06CFA02F2F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45761" y="4169581"/>
              <a:ext cx="2309314" cy="399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id-ID" sz="2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KINERJA</a:t>
              </a:r>
              <a:endParaRPr lang="id-ID" altLang="id-ID" sz="20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8" name="Right Arrow 5">
            <a:extLst>
              <a:ext uri="{FF2B5EF4-FFF2-40B4-BE49-F238E27FC236}">
                <a16:creationId xmlns:a16="http://schemas.microsoft.com/office/drawing/2014/main" id="{43C5D0FB-D6E4-4056-94C8-D8B4EF5CA7FF}"/>
              </a:ext>
            </a:extLst>
          </p:cNvPr>
          <p:cNvSpPr/>
          <p:nvPr/>
        </p:nvSpPr>
        <p:spPr>
          <a:xfrm>
            <a:off x="3374356" y="3312627"/>
            <a:ext cx="438519" cy="152876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84C09B5-DF74-4B76-8701-54A6C556CDEB}"/>
              </a:ext>
            </a:extLst>
          </p:cNvPr>
          <p:cNvGrpSpPr/>
          <p:nvPr/>
        </p:nvGrpSpPr>
        <p:grpSpPr>
          <a:xfrm>
            <a:off x="8105902" y="2857794"/>
            <a:ext cx="1028201" cy="1020516"/>
            <a:chOff x="8897228" y="4084025"/>
            <a:chExt cx="1325933" cy="1432008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1EC32F5C-FA01-4579-AA60-3BEB6DCC4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833" b="90000" l="10000" r="90000">
                          <a14:foregroundMark x1="12900" y1="5833" x2="12900" y2="5833"/>
                          <a14:backgroundMark x1="36100" y1="31389" x2="36100" y2="31389"/>
                          <a14:backgroundMark x1="54500" y1="58241" x2="54500" y2="58241"/>
                          <a14:backgroundMark x1="58300" y1="19907" x2="58300" y2="19907"/>
                          <a14:backgroundMark x1="42700" y1="19907" x2="42700" y2="19907"/>
                          <a14:backgroundMark x1="61900" y1="23889" x2="61900" y2="23889"/>
                          <a14:backgroundMark x1="38400" y1="23889" x2="38400" y2="23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736">
              <a:off x="8897228" y="4084025"/>
              <a:ext cx="1325933" cy="1432008"/>
            </a:xfrm>
            <a:prstGeom prst="rect">
              <a:avLst/>
            </a:prstGeom>
          </p:spPr>
        </p:pic>
        <p:sp>
          <p:nvSpPr>
            <p:cNvPr id="81" name="Title 1">
              <a:extLst>
                <a:ext uri="{FF2B5EF4-FFF2-40B4-BE49-F238E27FC236}">
                  <a16:creationId xmlns:a16="http://schemas.microsoft.com/office/drawing/2014/main" id="{EFE0D48F-AB12-4229-8896-B0E5680F9E3F}"/>
                </a:ext>
              </a:extLst>
            </p:cNvPr>
            <p:cNvSpPr txBox="1">
              <a:spLocks/>
            </p:cNvSpPr>
            <p:nvPr/>
          </p:nvSpPr>
          <p:spPr>
            <a:xfrm>
              <a:off x="9338714" y="4709368"/>
              <a:ext cx="440509" cy="49056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400" b="1" dirty="0">
                  <a:solidFill>
                    <a:srgbClr val="FFC000"/>
                  </a:solidFill>
                  <a:latin typeface="Arial Black" panose="020B0A04020102020204" pitchFamily="34" charset="0"/>
                </a:rPr>
                <a:t>9</a:t>
              </a:r>
              <a:endParaRPr lang="en-ID" sz="2400" b="1" dirty="0">
                <a:solidFill>
                  <a:srgbClr val="FFC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4F51B77-2C7B-4484-B216-FE933C03F4FA}"/>
              </a:ext>
            </a:extLst>
          </p:cNvPr>
          <p:cNvGrpSpPr/>
          <p:nvPr/>
        </p:nvGrpSpPr>
        <p:grpSpPr>
          <a:xfrm>
            <a:off x="8043668" y="4386753"/>
            <a:ext cx="1414337" cy="1162409"/>
            <a:chOff x="8574621" y="3894856"/>
            <a:chExt cx="1854210" cy="1615844"/>
          </a:xfrm>
        </p:grpSpPr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A600E677-CF9F-453D-A1FF-DFE648C57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833" b="90000" l="10000" r="90000">
                          <a14:foregroundMark x1="12900" y1="5833" x2="12900" y2="5833"/>
                          <a14:backgroundMark x1="36100" y1="31389" x2="36100" y2="31389"/>
                          <a14:backgroundMark x1="54500" y1="58241" x2="54500" y2="58241"/>
                          <a14:backgroundMark x1="58300" y1="19907" x2="58300" y2="19907"/>
                          <a14:backgroundMark x1="42700" y1="19907" x2="42700" y2="19907"/>
                          <a14:backgroundMark x1="61900" y1="23889" x2="61900" y2="23889"/>
                          <a14:backgroundMark x1="38400" y1="23889" x2="38400" y2="23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736">
              <a:off x="8574621" y="3894856"/>
              <a:ext cx="1854210" cy="1615844"/>
            </a:xfrm>
            <a:prstGeom prst="rect">
              <a:avLst/>
            </a:prstGeom>
          </p:spPr>
        </p:pic>
        <p:sp>
          <p:nvSpPr>
            <p:cNvPr id="84" name="Title 1">
              <a:extLst>
                <a:ext uri="{FF2B5EF4-FFF2-40B4-BE49-F238E27FC236}">
                  <a16:creationId xmlns:a16="http://schemas.microsoft.com/office/drawing/2014/main" id="{C0ACF3C7-111F-4518-9B7F-B411A932080D}"/>
                </a:ext>
              </a:extLst>
            </p:cNvPr>
            <p:cNvSpPr txBox="1">
              <a:spLocks/>
            </p:cNvSpPr>
            <p:nvPr/>
          </p:nvSpPr>
          <p:spPr>
            <a:xfrm>
              <a:off x="9008500" y="4639882"/>
              <a:ext cx="1232547" cy="49056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400" b="1" dirty="0">
                  <a:solidFill>
                    <a:srgbClr val="FFC000"/>
                  </a:solidFill>
                  <a:latin typeface="Arial Black" panose="020B0A04020102020204" pitchFamily="34" charset="0"/>
                </a:rPr>
                <a:t>9, 8, 7</a:t>
              </a:r>
              <a:endParaRPr lang="en-ID" sz="1400" b="1" dirty="0">
                <a:solidFill>
                  <a:srgbClr val="FFC000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85" name="Picture 84">
            <a:extLst>
              <a:ext uri="{FF2B5EF4-FFF2-40B4-BE49-F238E27FC236}">
                <a16:creationId xmlns:a16="http://schemas.microsoft.com/office/drawing/2014/main" id="{2104CCD3-D33B-463F-BA80-8AA3F1E2F1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37" y="3852925"/>
            <a:ext cx="1464819" cy="627551"/>
          </a:xfrm>
          <a:prstGeom prst="rect">
            <a:avLst/>
          </a:prstGeom>
        </p:spPr>
      </p:pic>
      <p:sp>
        <p:nvSpPr>
          <p:cNvPr id="86" name="Title 1">
            <a:extLst>
              <a:ext uri="{FF2B5EF4-FFF2-40B4-BE49-F238E27FC236}">
                <a16:creationId xmlns:a16="http://schemas.microsoft.com/office/drawing/2014/main" id="{298B7708-AAB0-4545-93CC-F3F97FA7DF28}"/>
              </a:ext>
            </a:extLst>
          </p:cNvPr>
          <p:cNvSpPr txBox="1">
            <a:spLocks/>
          </p:cNvSpPr>
          <p:nvPr/>
        </p:nvSpPr>
        <p:spPr>
          <a:xfrm>
            <a:off x="9198498" y="2881189"/>
            <a:ext cx="1134073" cy="505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PROMOSI</a:t>
            </a:r>
            <a:endParaRPr lang="en-ID" sz="1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399ADA57-4A27-43CA-B9B3-D78114D1492F}"/>
              </a:ext>
            </a:extLst>
          </p:cNvPr>
          <p:cNvSpPr txBox="1">
            <a:spLocks/>
          </p:cNvSpPr>
          <p:nvPr/>
        </p:nvSpPr>
        <p:spPr>
          <a:xfrm>
            <a:off x="9299472" y="4300080"/>
            <a:ext cx="1134073" cy="505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MUTASI</a:t>
            </a:r>
            <a:endParaRPr lang="en-ID" sz="1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692BA427-5055-4F27-A743-581B3A03EA22}"/>
              </a:ext>
            </a:extLst>
          </p:cNvPr>
          <p:cNvSpPr txBox="1">
            <a:spLocks/>
          </p:cNvSpPr>
          <p:nvPr/>
        </p:nvSpPr>
        <p:spPr>
          <a:xfrm>
            <a:off x="9299472" y="4629282"/>
            <a:ext cx="2754782" cy="787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Mutasi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pada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strategis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dengan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grading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lebih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tinggi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non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eselon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/BLU,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di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luar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Kemenkeu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dan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Atase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/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Staf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Teknis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Keuangan</a:t>
            </a:r>
            <a:endParaRPr lang="en-ID" sz="1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513EE871-8A89-4814-8D61-095F7798BA69}"/>
              </a:ext>
            </a:extLst>
          </p:cNvPr>
          <p:cNvSpPr txBox="1">
            <a:spLocks/>
          </p:cNvSpPr>
          <p:nvPr/>
        </p:nvSpPr>
        <p:spPr>
          <a:xfrm>
            <a:off x="9198498" y="3093870"/>
            <a:ext cx="2108046" cy="787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Promosi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pada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jabatan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setingkat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lebih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tinggi</a:t>
            </a:r>
            <a:endParaRPr lang="en-ID" sz="14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8794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8B440D8-CEFD-4974-AAC8-DC31CB09A81F}"/>
              </a:ext>
            </a:extLst>
          </p:cNvPr>
          <p:cNvSpPr/>
          <p:nvPr/>
        </p:nvSpPr>
        <p:spPr>
          <a:xfrm>
            <a:off x="9194582" y="2125841"/>
            <a:ext cx="2808000" cy="2808000"/>
          </a:xfrm>
          <a:prstGeom prst="rect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C64B2E-CE17-4300-A45C-D3ED332E56C0}"/>
              </a:ext>
            </a:extLst>
          </p:cNvPr>
          <p:cNvSpPr/>
          <p:nvPr/>
        </p:nvSpPr>
        <p:spPr>
          <a:xfrm>
            <a:off x="6203288" y="3177440"/>
            <a:ext cx="2808000" cy="2808000"/>
          </a:xfrm>
          <a:prstGeom prst="rect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043EE8-3A20-4199-ABE3-D140C425D8FD}"/>
              </a:ext>
            </a:extLst>
          </p:cNvPr>
          <p:cNvSpPr/>
          <p:nvPr/>
        </p:nvSpPr>
        <p:spPr>
          <a:xfrm>
            <a:off x="134983" y="2125841"/>
            <a:ext cx="2808000" cy="2808000"/>
          </a:xfrm>
          <a:prstGeom prst="rect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4DC2B2F-0768-4BA1-A4CC-6ABBF76283FC}"/>
              </a:ext>
            </a:extLst>
          </p:cNvPr>
          <p:cNvCxnSpPr/>
          <p:nvPr/>
        </p:nvCxnSpPr>
        <p:spPr>
          <a:xfrm>
            <a:off x="332707" y="2651001"/>
            <a:ext cx="1800000" cy="15955"/>
          </a:xfrm>
          <a:prstGeom prst="line">
            <a:avLst/>
          </a:prstGeom>
          <a:ln w="53975">
            <a:solidFill>
              <a:srgbClr val="FBD5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9586E7-AE58-4E62-90C8-5932E30216ED}"/>
              </a:ext>
            </a:extLst>
          </p:cNvPr>
          <p:cNvCxnSpPr/>
          <p:nvPr/>
        </p:nvCxnSpPr>
        <p:spPr>
          <a:xfrm>
            <a:off x="9416204" y="2619148"/>
            <a:ext cx="1800000" cy="0"/>
          </a:xfrm>
          <a:prstGeom prst="line">
            <a:avLst/>
          </a:prstGeom>
          <a:ln w="53975">
            <a:solidFill>
              <a:srgbClr val="01B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2BB2FDE-4F4C-4BA2-A743-8E4743F3CD7C}"/>
              </a:ext>
            </a:extLst>
          </p:cNvPr>
          <p:cNvSpPr/>
          <p:nvPr/>
        </p:nvSpPr>
        <p:spPr>
          <a:xfrm>
            <a:off x="296488" y="2207533"/>
            <a:ext cx="9156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1600" b="1" dirty="0">
                <a:solidFill>
                  <a:schemeClr val="bg1"/>
                </a:solidFill>
                <a:latin typeface="Cambria" pitchFamily="18" charset="0"/>
              </a:rPr>
              <a:t>Definisi</a:t>
            </a:r>
            <a:endParaRPr lang="en-US" sz="1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0391ED-2028-4B19-8E7D-5A9F5711DC30}"/>
              </a:ext>
            </a:extLst>
          </p:cNvPr>
          <p:cNvSpPr/>
          <p:nvPr/>
        </p:nvSpPr>
        <p:spPr>
          <a:xfrm>
            <a:off x="9248667" y="2207533"/>
            <a:ext cx="15933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b="1" dirty="0">
                <a:solidFill>
                  <a:schemeClr val="bg1"/>
                </a:solidFill>
                <a:latin typeface="Cambria" pitchFamily="18" charset="0"/>
              </a:rPr>
              <a:t>Ruang Lingkup</a:t>
            </a:r>
            <a:endParaRPr lang="en-US" sz="1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D47B49-740A-4776-914F-7AF077CCD607}"/>
              </a:ext>
            </a:extLst>
          </p:cNvPr>
          <p:cNvSpPr/>
          <p:nvPr/>
        </p:nvSpPr>
        <p:spPr>
          <a:xfrm>
            <a:off x="224772" y="2869253"/>
            <a:ext cx="2611812" cy="176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i-FI" sz="1200" dirty="0">
                <a:solidFill>
                  <a:schemeClr val="bg1"/>
                </a:solidFill>
              </a:rPr>
              <a:t>Suatu sistem untuk </a:t>
            </a:r>
            <a:r>
              <a:rPr lang="fi-FI" sz="1200" b="1" dirty="0">
                <a:solidFill>
                  <a:schemeClr val="bg1"/>
                </a:solidFill>
              </a:rPr>
              <a:t>mencari</a:t>
            </a:r>
            <a:r>
              <a:rPr lang="fi-FI" sz="1200" dirty="0">
                <a:solidFill>
                  <a:schemeClr val="bg1"/>
                </a:solidFill>
              </a:rPr>
              <a:t>, </a:t>
            </a:r>
            <a:r>
              <a:rPr lang="fi-FI" sz="1200" b="1" dirty="0">
                <a:solidFill>
                  <a:schemeClr val="bg1"/>
                </a:solidFill>
              </a:rPr>
              <a:t>mengelola</a:t>
            </a:r>
            <a:r>
              <a:rPr lang="fi-FI" sz="1200" dirty="0">
                <a:solidFill>
                  <a:schemeClr val="bg1"/>
                </a:solidFill>
              </a:rPr>
              <a:t>, </a:t>
            </a:r>
            <a:r>
              <a:rPr lang="fi-FI" sz="1200" b="1" dirty="0">
                <a:solidFill>
                  <a:schemeClr val="bg1"/>
                </a:solidFill>
              </a:rPr>
              <a:t>mengembangkan</a:t>
            </a:r>
            <a:r>
              <a:rPr lang="fi-FI" sz="1200" dirty="0">
                <a:solidFill>
                  <a:schemeClr val="bg1"/>
                </a:solidFill>
              </a:rPr>
              <a:t>, dan </a:t>
            </a:r>
            <a:r>
              <a:rPr lang="fi-FI" sz="1200" b="1" dirty="0">
                <a:solidFill>
                  <a:schemeClr val="bg1"/>
                </a:solidFill>
              </a:rPr>
              <a:t>mempertahankan</a:t>
            </a:r>
            <a:r>
              <a:rPr lang="fi-FI" sz="1200" dirty="0">
                <a:solidFill>
                  <a:schemeClr val="bg1"/>
                </a:solidFill>
              </a:rPr>
              <a:t> </a:t>
            </a:r>
            <a:r>
              <a:rPr lang="fi-FI" sz="1200" b="1" dirty="0">
                <a:solidFill>
                  <a:schemeClr val="bg1"/>
                </a:solidFill>
              </a:rPr>
              <a:t>Pegawai Negeri Sipil terbaik</a:t>
            </a:r>
            <a:r>
              <a:rPr lang="fi-FI" sz="1200" dirty="0">
                <a:solidFill>
                  <a:schemeClr val="bg1"/>
                </a:solidFill>
              </a:rPr>
              <a:t> Kementerian Keuangan yang dipersiapkan sebagai </a:t>
            </a:r>
            <a:r>
              <a:rPr lang="fi-FI" sz="1200" b="1" dirty="0">
                <a:solidFill>
                  <a:schemeClr val="bg1"/>
                </a:solidFill>
              </a:rPr>
              <a:t>calon pemimpin masa depan</a:t>
            </a:r>
            <a:r>
              <a:rPr lang="fi-FI" sz="1200" dirty="0">
                <a:solidFill>
                  <a:schemeClr val="bg1"/>
                </a:solidFill>
              </a:rPr>
              <a:t> (</a:t>
            </a:r>
            <a:r>
              <a:rPr lang="fi-FI" sz="1200" i="1" dirty="0">
                <a:solidFill>
                  <a:schemeClr val="bg1"/>
                </a:solidFill>
              </a:rPr>
              <a:t>future leaders</a:t>
            </a:r>
            <a:r>
              <a:rPr lang="fi-FI" sz="1200" dirty="0">
                <a:solidFill>
                  <a:schemeClr val="bg1"/>
                </a:solidFill>
              </a:rPr>
              <a:t>) dalam rangka mendukung pencapaian visi, misi, dan strategi organisasi dalam jangka panjang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A38C86-98BA-44A4-92FF-FECFDE8CF018}"/>
              </a:ext>
            </a:extLst>
          </p:cNvPr>
          <p:cNvSpPr/>
          <p:nvPr/>
        </p:nvSpPr>
        <p:spPr>
          <a:xfrm>
            <a:off x="9249938" y="2797082"/>
            <a:ext cx="26921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200" dirty="0" err="1">
                <a:solidFill>
                  <a:schemeClr val="bg1"/>
                </a:solidFill>
              </a:rPr>
              <a:t>Ruang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Lingkup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Manajemen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Talenta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meliputi</a:t>
            </a:r>
            <a:r>
              <a:rPr lang="en-GB" sz="1200" dirty="0">
                <a:solidFill>
                  <a:schemeClr val="bg1"/>
                </a:solidFill>
              </a:rPr>
              <a:t>:</a:t>
            </a:r>
            <a:endParaRPr lang="id-ID" sz="1200" dirty="0">
              <a:solidFill>
                <a:schemeClr val="bg1"/>
              </a:solidFill>
            </a:endParaRPr>
          </a:p>
          <a:p>
            <a:pPr algn="just"/>
            <a:endParaRPr lang="id-ID" sz="1200" dirty="0">
              <a:solidFill>
                <a:schemeClr val="bg1"/>
              </a:solidFill>
            </a:endParaRPr>
          </a:p>
          <a:p>
            <a:pPr marL="177800" indent="-177800" algn="just">
              <a:buFont typeface="+mj-lt"/>
              <a:buAutoNum type="alphaLcPeriod"/>
            </a:pPr>
            <a:r>
              <a:rPr lang="en-GB" sz="1200" i="1" dirty="0">
                <a:solidFill>
                  <a:schemeClr val="bg1"/>
                </a:solidFill>
              </a:rPr>
              <a:t>Talent </a:t>
            </a:r>
            <a:r>
              <a:rPr lang="en-GB" sz="1200" dirty="0" err="1">
                <a:solidFill>
                  <a:schemeClr val="bg1"/>
                </a:solidFill>
              </a:rPr>
              <a:t>untuk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Jabatan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Pimpinan</a:t>
            </a:r>
            <a:r>
              <a:rPr lang="en-GB" sz="1200" dirty="0">
                <a:solidFill>
                  <a:schemeClr val="bg1"/>
                </a:solidFill>
              </a:rPr>
              <a:t> Tinggi Madya</a:t>
            </a:r>
            <a:r>
              <a:rPr lang="en-GB" sz="1200" b="1" dirty="0">
                <a:solidFill>
                  <a:schemeClr val="bg1"/>
                </a:solidFill>
              </a:rPr>
              <a:t>;</a:t>
            </a:r>
            <a:endParaRPr lang="en-GB" sz="1200" b="1" i="1" dirty="0">
              <a:solidFill>
                <a:schemeClr val="bg1"/>
              </a:solidFill>
            </a:endParaRPr>
          </a:p>
          <a:p>
            <a:pPr marL="177800" indent="-177800" algn="just">
              <a:buFont typeface="+mj-lt"/>
              <a:buAutoNum type="alphaLcPeriod"/>
            </a:pPr>
            <a:r>
              <a:rPr lang="en-GB" sz="1200" i="1" dirty="0">
                <a:solidFill>
                  <a:schemeClr val="bg1"/>
                </a:solidFill>
              </a:rPr>
              <a:t>Talent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untuk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Jabatan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Pimpinan</a:t>
            </a:r>
            <a:r>
              <a:rPr lang="en-GB" sz="1200" dirty="0">
                <a:solidFill>
                  <a:schemeClr val="bg1"/>
                </a:solidFill>
              </a:rPr>
              <a:t> Tinggi </a:t>
            </a:r>
            <a:r>
              <a:rPr lang="en-GB" sz="1200" dirty="0" err="1">
                <a:solidFill>
                  <a:schemeClr val="bg1"/>
                </a:solidFill>
              </a:rPr>
              <a:t>Pratama</a:t>
            </a:r>
            <a:r>
              <a:rPr lang="en-GB" sz="1200" dirty="0">
                <a:solidFill>
                  <a:schemeClr val="bg1"/>
                </a:solidFill>
              </a:rPr>
              <a:t>;</a:t>
            </a:r>
            <a:endParaRPr lang="id-ID" sz="1200" dirty="0">
              <a:solidFill>
                <a:schemeClr val="bg1"/>
              </a:solidFill>
            </a:endParaRPr>
          </a:p>
          <a:p>
            <a:pPr marL="177800" indent="-177800" algn="just">
              <a:buFont typeface="+mj-lt"/>
              <a:buAutoNum type="alphaLcPeriod"/>
            </a:pPr>
            <a:r>
              <a:rPr lang="en-GB" sz="1200" i="1" dirty="0">
                <a:solidFill>
                  <a:schemeClr val="bg1"/>
                </a:solidFill>
              </a:rPr>
              <a:t>Talent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untuk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Jabatan</a:t>
            </a:r>
            <a:r>
              <a:rPr lang="en-GB" sz="1200" dirty="0">
                <a:solidFill>
                  <a:schemeClr val="bg1"/>
                </a:solidFill>
              </a:rPr>
              <a:t> Administrator</a:t>
            </a:r>
            <a:r>
              <a:rPr lang="id-ID" sz="1200" dirty="0">
                <a:solidFill>
                  <a:schemeClr val="bg1"/>
                </a:solidFill>
              </a:rPr>
              <a:t>;</a:t>
            </a:r>
          </a:p>
          <a:p>
            <a:pPr marL="177800" indent="-177800" algn="just">
              <a:buFont typeface="+mj-lt"/>
              <a:buAutoNum type="alphaLcPeriod"/>
            </a:pPr>
            <a:r>
              <a:rPr lang="id-ID" sz="1200" i="1" dirty="0">
                <a:solidFill>
                  <a:schemeClr val="bg1"/>
                </a:solidFill>
              </a:rPr>
              <a:t>Talent </a:t>
            </a:r>
            <a:r>
              <a:rPr lang="id-ID" sz="1200" dirty="0">
                <a:solidFill>
                  <a:schemeClr val="bg1"/>
                </a:solidFill>
              </a:rPr>
              <a:t>untuk Jabatan Pengawas.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92C0BFF-E457-4976-9510-E220B5491DCF}"/>
              </a:ext>
            </a:extLst>
          </p:cNvPr>
          <p:cNvGrpSpPr/>
          <p:nvPr/>
        </p:nvGrpSpPr>
        <p:grpSpPr>
          <a:xfrm>
            <a:off x="3126345" y="3159440"/>
            <a:ext cx="2808000" cy="2808000"/>
            <a:chOff x="3102281" y="3616640"/>
            <a:chExt cx="2808000" cy="2808000"/>
          </a:xfrm>
          <a:solidFill>
            <a:srgbClr val="132D7D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7199335-0AAA-44DA-AC1F-5DF76B2958CE}"/>
                </a:ext>
              </a:extLst>
            </p:cNvPr>
            <p:cNvSpPr/>
            <p:nvPr/>
          </p:nvSpPr>
          <p:spPr>
            <a:xfrm>
              <a:off x="3102281" y="3616640"/>
              <a:ext cx="2808000" cy="28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BB8B521-325A-4DB2-9B6D-5EB6A48AD493}"/>
                </a:ext>
              </a:extLst>
            </p:cNvPr>
            <p:cNvCxnSpPr/>
            <p:nvPr/>
          </p:nvCxnSpPr>
          <p:spPr>
            <a:xfrm>
              <a:off x="3316344" y="4099704"/>
              <a:ext cx="1800000" cy="0"/>
            </a:xfrm>
            <a:prstGeom prst="line">
              <a:avLst/>
            </a:prstGeom>
            <a:grpFill/>
            <a:ln w="53975">
              <a:solidFill>
                <a:srgbClr val="F154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EFDB934-9DD0-4F3D-8440-688C8162464E}"/>
                </a:ext>
              </a:extLst>
            </p:cNvPr>
            <p:cNvSpPr/>
            <p:nvPr/>
          </p:nvSpPr>
          <p:spPr>
            <a:xfrm>
              <a:off x="3168251" y="3666344"/>
              <a:ext cx="246420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fi-FI" sz="1600" b="1" dirty="0">
                  <a:solidFill>
                    <a:schemeClr val="bg1"/>
                  </a:solidFill>
                  <a:latin typeface="Cambria" pitchFamily="18" charset="0"/>
                </a:rPr>
                <a:t>Manfaat </a:t>
              </a:r>
              <a:r>
                <a:rPr lang="en-US" sz="1600" b="1" dirty="0" err="1">
                  <a:solidFill>
                    <a:schemeClr val="bg1"/>
                  </a:solidFill>
                  <a:latin typeface="Cambria" pitchFamily="18" charset="0"/>
                </a:rPr>
                <a:t>Bagi</a:t>
              </a:r>
              <a:r>
                <a:rPr lang="en-US" sz="1600" b="1" dirty="0">
                  <a:solidFill>
                    <a:schemeClr val="bg1"/>
                  </a:solidFill>
                  <a:latin typeface="Cambria" pitchFamily="18" charset="0"/>
                </a:rPr>
                <a:t> </a:t>
              </a:r>
              <a:r>
                <a:rPr lang="id-ID" sz="1600" b="1" dirty="0">
                  <a:solidFill>
                    <a:schemeClr val="bg1"/>
                  </a:solidFill>
                  <a:latin typeface="Cambria" pitchFamily="18" charset="0"/>
                </a:rPr>
                <a:t>Organisasi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E5838C-A35A-40F7-A6F1-A2DD3E7318E0}"/>
                </a:ext>
              </a:extLst>
            </p:cNvPr>
            <p:cNvSpPr/>
            <p:nvPr/>
          </p:nvSpPr>
          <p:spPr>
            <a:xfrm>
              <a:off x="3190441" y="4212146"/>
              <a:ext cx="2586154" cy="212365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180975" indent="-180975" algn="just">
                <a:buFont typeface="+mj-lt"/>
                <a:buAutoNum type="arabicPeriod"/>
              </a:pPr>
              <a:r>
                <a:rPr lang="en-US" sz="1200" dirty="0" err="1">
                  <a:solidFill>
                    <a:schemeClr val="bg1"/>
                  </a:solidFill>
                </a:rPr>
                <a:t>Menemukan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dan mempersiapkan </a:t>
              </a:r>
              <a:r>
                <a:rPr lang="en-US" sz="1200" dirty="0" err="1">
                  <a:solidFill>
                    <a:schemeClr val="bg1"/>
                  </a:solidFill>
                </a:rPr>
                <a:t>pegawai</a:t>
              </a:r>
              <a:r>
                <a:rPr lang="id-ID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>
                  <a:solidFill>
                    <a:schemeClr val="bg1"/>
                  </a:solidFill>
                </a:rPr>
                <a:t>t</a:t>
              </a:r>
              <a:r>
                <a:rPr lang="id-ID" sz="1200" dirty="0">
                  <a:solidFill>
                    <a:schemeClr val="bg1"/>
                  </a:solidFill>
                </a:rPr>
                <a:t>erbaik untuk menjadi </a:t>
              </a:r>
              <a:r>
                <a:rPr lang="id-ID" sz="1200" i="1" dirty="0">
                  <a:solidFill>
                    <a:schemeClr val="bg1"/>
                  </a:solidFill>
                </a:rPr>
                <a:t>Future Leader</a:t>
              </a:r>
              <a:r>
                <a:rPr lang="id-ID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mendukung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Kementerian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Keuangan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   </a:t>
              </a:r>
              <a:r>
                <a:rPr lang="en-US" sz="1200" dirty="0" err="1">
                  <a:solidFill>
                    <a:schemeClr val="bg1"/>
                  </a:solidFill>
                </a:rPr>
                <a:t>menjadi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i="1" dirty="0">
                  <a:solidFill>
                    <a:schemeClr val="bg1"/>
                  </a:solidFill>
                </a:rPr>
                <a:t>w</a:t>
              </a:r>
              <a:r>
                <a:rPr lang="en-US" sz="1200" i="1" dirty="0" err="1">
                  <a:solidFill>
                    <a:schemeClr val="bg1"/>
                  </a:solidFill>
                </a:rPr>
                <a:t>orld</a:t>
              </a:r>
              <a:r>
                <a:rPr lang="en-US" sz="1200" i="1" dirty="0">
                  <a:solidFill>
                    <a:schemeClr val="bg1"/>
                  </a:solidFill>
                </a:rPr>
                <a:t> </a:t>
              </a:r>
              <a:r>
                <a:rPr lang="id-ID" sz="1200" i="1" dirty="0">
                  <a:solidFill>
                    <a:schemeClr val="bg1"/>
                  </a:solidFill>
                </a:rPr>
                <a:t>c</a:t>
              </a:r>
              <a:r>
                <a:rPr lang="en-US" sz="1200" i="1" dirty="0">
                  <a:solidFill>
                    <a:schemeClr val="bg1"/>
                  </a:solidFill>
                </a:rPr>
                <a:t>lass government institution</a:t>
              </a:r>
              <a:endParaRPr lang="id-ID" sz="1200" i="1" dirty="0">
                <a:solidFill>
                  <a:schemeClr val="bg1"/>
                </a:solidFill>
              </a:endParaRPr>
            </a:p>
            <a:p>
              <a:pPr marL="180975" indent="-180975" algn="just">
                <a:buFont typeface="+mj-lt"/>
                <a:buAutoNum type="arabicPeriod"/>
              </a:pPr>
              <a:r>
                <a:rPr lang="id-ID" sz="1200" dirty="0">
                  <a:solidFill>
                    <a:schemeClr val="bg1"/>
                  </a:solidFill>
                </a:rPr>
                <a:t>Mewujudkan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i="1" dirty="0">
                  <a:solidFill>
                    <a:schemeClr val="bg1"/>
                  </a:solidFill>
                </a:rPr>
                <a:t>s</a:t>
              </a:r>
              <a:r>
                <a:rPr lang="id-ID" sz="1200" i="1" dirty="0">
                  <a:solidFill>
                    <a:schemeClr val="bg1"/>
                  </a:solidFill>
                </a:rPr>
                <a:t>uccession </a:t>
              </a:r>
              <a:r>
                <a:rPr lang="en-US" sz="1200" i="1" dirty="0">
                  <a:solidFill>
                    <a:schemeClr val="bg1"/>
                  </a:solidFill>
                </a:rPr>
                <a:t>p</a:t>
              </a:r>
              <a:r>
                <a:rPr lang="id-ID" sz="1200" i="1" dirty="0">
                  <a:solidFill>
                    <a:schemeClr val="bg1"/>
                  </a:solidFill>
                </a:rPr>
                <a:t>lanning</a:t>
              </a:r>
              <a:r>
                <a:rPr lang="id-ID" sz="1200" dirty="0">
                  <a:solidFill>
                    <a:schemeClr val="bg1"/>
                  </a:solidFill>
                </a:rPr>
                <a:t> yang obyektif, terencana, terbuka, tepat waktu,  dan akuntabel </a:t>
              </a:r>
            </a:p>
            <a:p>
              <a:pPr marL="180975" indent="-180975" algn="just">
                <a:buFont typeface="+mj-lt"/>
                <a:buAutoNum type="arabicPeriod"/>
              </a:pPr>
              <a:r>
                <a:rPr lang="en-US" sz="1200" dirty="0" err="1">
                  <a:solidFill>
                    <a:schemeClr val="bg1"/>
                  </a:solidFill>
                </a:rPr>
                <a:t>Membangun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iklim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kompetisi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positif</a:t>
              </a:r>
              <a:endParaRPr lang="id-ID" sz="1200" dirty="0">
                <a:solidFill>
                  <a:schemeClr val="bg1"/>
                </a:solidFill>
              </a:endParaRPr>
            </a:p>
            <a:p>
              <a:pPr marL="180975" indent="-180975" algn="just">
                <a:buFont typeface="+mj-lt"/>
                <a:buAutoNum type="arabicPeriod"/>
              </a:pPr>
              <a:r>
                <a:rPr lang="id-ID" sz="1200" dirty="0">
                  <a:solidFill>
                    <a:schemeClr val="bg1"/>
                  </a:solidFill>
                </a:rPr>
                <a:t>Membangun </a:t>
              </a:r>
              <a:r>
                <a:rPr lang="id-ID" sz="1200" i="1" dirty="0">
                  <a:solidFill>
                    <a:schemeClr val="bg1"/>
                  </a:solidFill>
                </a:rPr>
                <a:t>trust</a:t>
              </a:r>
              <a:r>
                <a:rPr lang="id-ID" sz="1200" dirty="0">
                  <a:solidFill>
                    <a:schemeClr val="bg1"/>
                  </a:solidFill>
                </a:rPr>
                <a:t> pegawai kepada   organisasi 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6A808E-E2E4-41B4-AA5C-46146A213227}"/>
              </a:ext>
            </a:extLst>
          </p:cNvPr>
          <p:cNvCxnSpPr/>
          <p:nvPr/>
        </p:nvCxnSpPr>
        <p:spPr>
          <a:xfrm>
            <a:off x="6378338" y="3604763"/>
            <a:ext cx="1800000" cy="0"/>
          </a:xfrm>
          <a:prstGeom prst="line">
            <a:avLst/>
          </a:prstGeom>
          <a:ln w="53975">
            <a:solidFill>
              <a:srgbClr val="346E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46D24279-4A98-4A0E-A3A4-EF54E0D13321}"/>
              </a:ext>
            </a:extLst>
          </p:cNvPr>
          <p:cNvSpPr/>
          <p:nvPr/>
        </p:nvSpPr>
        <p:spPr>
          <a:xfrm>
            <a:off x="6233322" y="3238554"/>
            <a:ext cx="22356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1600" b="1" dirty="0">
                <a:solidFill>
                  <a:schemeClr val="bg1"/>
                </a:solidFill>
                <a:latin typeface="Cambria" pitchFamily="18" charset="0"/>
              </a:rPr>
              <a:t>Manfaat </a:t>
            </a:r>
            <a:r>
              <a:rPr lang="en-US" sz="1600" b="1" dirty="0" err="1">
                <a:solidFill>
                  <a:schemeClr val="bg1"/>
                </a:solidFill>
                <a:latin typeface="Cambria" pitchFamily="18" charset="0"/>
              </a:rPr>
              <a:t>Bagi</a:t>
            </a:r>
            <a:r>
              <a:rPr lang="en-US" sz="1600" b="1" dirty="0">
                <a:solidFill>
                  <a:schemeClr val="bg1"/>
                </a:solidFill>
                <a:latin typeface="Cambria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Cambria" pitchFamily="18" charset="0"/>
              </a:rPr>
              <a:t>Pegawai</a:t>
            </a:r>
            <a:endParaRPr lang="id-ID" sz="1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E475680-270C-4ADA-9F30-E83F9DEE25F5}"/>
              </a:ext>
            </a:extLst>
          </p:cNvPr>
          <p:cNvSpPr/>
          <p:nvPr/>
        </p:nvSpPr>
        <p:spPr>
          <a:xfrm>
            <a:off x="6207721" y="3672106"/>
            <a:ext cx="2791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+mj-lt"/>
              <a:buAutoNum type="arabicPeriod"/>
            </a:pPr>
            <a:r>
              <a:rPr lang="en-US" sz="1200" dirty="0" err="1">
                <a:solidFill>
                  <a:schemeClr val="bg1"/>
                </a:solidFill>
              </a:rPr>
              <a:t>Kesempatan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setara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pengembangan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karier</a:t>
            </a:r>
            <a:endParaRPr lang="id-ID" sz="1200" dirty="0">
              <a:solidFill>
                <a:schemeClr val="bg1"/>
              </a:solidFill>
            </a:endParaRPr>
          </a:p>
          <a:p>
            <a:pPr marL="180975" indent="-180975" algn="just">
              <a:buFont typeface="+mj-lt"/>
              <a:buAutoNum type="arabicPeriod"/>
            </a:pPr>
            <a:r>
              <a:rPr lang="id-ID" sz="1200" dirty="0">
                <a:solidFill>
                  <a:schemeClr val="bg1"/>
                </a:solidFill>
              </a:rPr>
              <a:t>Kesempatan </a:t>
            </a:r>
            <a:r>
              <a:rPr lang="en-US" sz="1200" dirty="0">
                <a:solidFill>
                  <a:schemeClr val="bg1"/>
                </a:solidFill>
              </a:rPr>
              <a:t>p</a:t>
            </a:r>
            <a:r>
              <a:rPr lang="id-ID" sz="1200" dirty="0">
                <a:solidFill>
                  <a:schemeClr val="bg1"/>
                </a:solidFill>
              </a:rPr>
              <a:t>engembangan yang lebih </a:t>
            </a:r>
            <a:r>
              <a:rPr lang="en-US" sz="1200" dirty="0">
                <a:solidFill>
                  <a:schemeClr val="bg1"/>
                </a:solidFill>
              </a:rPr>
              <a:t>l</a:t>
            </a:r>
            <a:r>
              <a:rPr lang="id-ID" sz="1200" dirty="0">
                <a:solidFill>
                  <a:schemeClr val="bg1"/>
                </a:solidFill>
              </a:rPr>
              <a:t>uas</a:t>
            </a:r>
          </a:p>
          <a:p>
            <a:pPr marL="180975" indent="-180975" algn="just">
              <a:buFont typeface="+mj-lt"/>
              <a:buAutoNum type="arabicPeriod"/>
            </a:pPr>
            <a:r>
              <a:rPr lang="en-US" sz="1200" dirty="0" err="1">
                <a:solidFill>
                  <a:schemeClr val="bg1"/>
                </a:solidFill>
              </a:rPr>
              <a:t>Sarana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perwujudan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aktualisasi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diri</a:t>
            </a:r>
            <a:endParaRPr lang="id-ID" sz="1200" dirty="0">
              <a:solidFill>
                <a:schemeClr val="bg1"/>
              </a:solidFill>
            </a:endParaRPr>
          </a:p>
          <a:p>
            <a:pPr marL="180975" indent="-180975" algn="just"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</a:rPr>
              <a:t>P</a:t>
            </a:r>
            <a:r>
              <a:rPr lang="id-ID" sz="1200" dirty="0">
                <a:solidFill>
                  <a:schemeClr val="bg1"/>
                </a:solidFill>
              </a:rPr>
              <a:t>endampingan yang intensif dari Mentor</a:t>
            </a:r>
          </a:p>
          <a:p>
            <a:pPr marL="180975" indent="-180975" algn="just"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</a:rPr>
              <a:t>M</a:t>
            </a:r>
            <a:r>
              <a:rPr lang="id-ID" sz="1200" dirty="0">
                <a:solidFill>
                  <a:schemeClr val="bg1"/>
                </a:solidFill>
              </a:rPr>
              <a:t>anfaat </a:t>
            </a:r>
            <a:r>
              <a:rPr lang="en-US" sz="1200" dirty="0">
                <a:solidFill>
                  <a:schemeClr val="bg1"/>
                </a:solidFill>
              </a:rPr>
              <a:t>p</a:t>
            </a:r>
            <a:r>
              <a:rPr lang="id-ID" sz="1200" dirty="0">
                <a:solidFill>
                  <a:schemeClr val="bg1"/>
                </a:solidFill>
              </a:rPr>
              <a:t>engembangan selama proses Manajemen Talenta </a:t>
            </a:r>
          </a:p>
          <a:p>
            <a:pPr marL="180975" indent="-180975" algn="just">
              <a:buFont typeface="+mj-lt"/>
              <a:buAutoNum type="arabicPeriod"/>
            </a:pPr>
            <a:r>
              <a:rPr lang="id-ID" sz="1200" dirty="0">
                <a:solidFill>
                  <a:schemeClr val="bg1"/>
                </a:solidFill>
              </a:rPr>
              <a:t>Mendapat </a:t>
            </a:r>
            <a:r>
              <a:rPr lang="en-US" sz="1200" dirty="0" err="1">
                <a:solidFill>
                  <a:schemeClr val="bg1"/>
                </a:solidFill>
              </a:rPr>
              <a:t>i</a:t>
            </a:r>
            <a:r>
              <a:rPr lang="id-ID" sz="1200" dirty="0">
                <a:solidFill>
                  <a:schemeClr val="bg1"/>
                </a:solidFill>
              </a:rPr>
              <a:t>lmu dan </a:t>
            </a:r>
            <a:r>
              <a:rPr lang="en-US" sz="1200" dirty="0">
                <a:solidFill>
                  <a:schemeClr val="bg1"/>
                </a:solidFill>
              </a:rPr>
              <a:t>p</a:t>
            </a:r>
            <a:r>
              <a:rPr lang="id-ID" sz="1200" dirty="0">
                <a:solidFill>
                  <a:schemeClr val="bg1"/>
                </a:solidFill>
              </a:rPr>
              <a:t>engalaman dari penugasan yang </a:t>
            </a:r>
            <a:r>
              <a:rPr lang="en-US" sz="1200" dirty="0" err="1">
                <a:solidFill>
                  <a:schemeClr val="bg1"/>
                </a:solidFill>
              </a:rPr>
              <a:t>menantang</a:t>
            </a:r>
            <a:endParaRPr lang="id-ID" sz="1200" dirty="0">
              <a:solidFill>
                <a:schemeClr val="bg1"/>
              </a:solidFill>
            </a:endParaRPr>
          </a:p>
          <a:p>
            <a:pPr marL="180975" indent="-180975" algn="just">
              <a:buFont typeface="+mj-lt"/>
              <a:buAutoNum type="arabicPeriod"/>
            </a:pPr>
            <a:r>
              <a:rPr lang="id-ID" sz="1200" dirty="0">
                <a:solidFill>
                  <a:schemeClr val="bg1"/>
                </a:solidFill>
              </a:rPr>
              <a:t>Hari Bebas Kerja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256B65-8C2F-411C-A22A-D2E477EFD1B9}"/>
              </a:ext>
            </a:extLst>
          </p:cNvPr>
          <p:cNvSpPr/>
          <p:nvPr/>
        </p:nvSpPr>
        <p:spPr>
          <a:xfrm>
            <a:off x="371850" y="221724"/>
            <a:ext cx="6979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3600" b="1" dirty="0">
                <a:solidFill>
                  <a:srgbClr val="FFFFFF"/>
                </a:solidFill>
                <a:latin typeface="Gill Sans MT" panose="020B0502020104020203" pitchFamily="34" charset="0"/>
              </a:rPr>
              <a:t>MANAJEMEN TALENTA</a:t>
            </a:r>
          </a:p>
          <a:p>
            <a:r>
              <a:rPr lang="id-ID" sz="3600" b="1" dirty="0">
                <a:solidFill>
                  <a:srgbClr val="FFFFFF"/>
                </a:solidFill>
                <a:latin typeface="Gill Sans MT" panose="020B0502020104020203" pitchFamily="34" charset="0"/>
              </a:rPr>
              <a:t>KEMENTERIAN KEUANGAN</a:t>
            </a:r>
            <a:endParaRPr lang="id-ID" sz="2400" b="1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AE9C68-47B0-464A-A3FB-F5061FB9C59F}"/>
              </a:ext>
            </a:extLst>
          </p:cNvPr>
          <p:cNvCxnSpPr/>
          <p:nvPr/>
        </p:nvCxnSpPr>
        <p:spPr>
          <a:xfrm>
            <a:off x="9794204" y="754327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147CDA59-A8F6-45F4-97F3-08984C9F0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379" y="1570278"/>
            <a:ext cx="3233444" cy="1385256"/>
          </a:xfrm>
          <a:prstGeom prst="rect">
            <a:avLst/>
          </a:prstGeom>
        </p:spPr>
      </p:pic>
      <p:sp>
        <p:nvSpPr>
          <p:cNvPr id="35" name="TextBox 23">
            <a:extLst>
              <a:ext uri="{FF2B5EF4-FFF2-40B4-BE49-F238E27FC236}">
                <a16:creationId xmlns:a16="http://schemas.microsoft.com/office/drawing/2014/main" id="{6C5F9B78-006B-4DD3-BEFA-595A6B272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502" y="635846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301575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4068784" y="1800018"/>
            <a:ext cx="3744000" cy="3744000"/>
          </a:xfrm>
          <a:prstGeom prst="ellipse">
            <a:avLst/>
          </a:prstGeom>
          <a:noFill/>
          <a:ln>
            <a:solidFill>
              <a:srgbClr val="3E50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E03D42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96" y="4898931"/>
            <a:ext cx="502605" cy="50260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325761" y="5425401"/>
            <a:ext cx="18047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1. Jabatan</a:t>
            </a:r>
            <a:r>
              <a:rPr lang="id-ID" sz="1400" b="1" dirty="0">
                <a:solidFill>
                  <a:srgbClr val="CB4D3D"/>
                </a:solidFill>
                <a:latin typeface="Cambria" pitchFamily="18" charset="0"/>
              </a:rPr>
              <a:t> </a:t>
            </a:r>
            <a:r>
              <a:rPr lang="id-ID" sz="1400" b="1" dirty="0">
                <a:solidFill>
                  <a:schemeClr val="bg1"/>
                </a:solidFill>
                <a:latin typeface="Cambria" pitchFamily="18" charset="0"/>
              </a:rPr>
              <a:t>Target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96136" y="5659050"/>
            <a:ext cx="34717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struktural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kosong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yang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diisi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Talent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763" y="4114392"/>
            <a:ext cx="449739" cy="44973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2508934" y="4149222"/>
            <a:ext cx="14102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2. Profil</a:t>
            </a:r>
            <a:r>
              <a:rPr lang="id-ID" sz="1400" b="1" dirty="0">
                <a:solidFill>
                  <a:srgbClr val="CB4D3D"/>
                </a:solidFill>
                <a:latin typeface="Cambria" pitchFamily="18" charset="0"/>
              </a:rPr>
              <a:t> </a:t>
            </a:r>
            <a:r>
              <a:rPr lang="id-ID" sz="1400" b="1" i="1" dirty="0">
                <a:solidFill>
                  <a:schemeClr val="bg1"/>
                </a:solidFill>
                <a:latin typeface="Cambria" pitchFamily="18" charset="0"/>
              </a:rPr>
              <a:t>Talent</a:t>
            </a:r>
            <a:endParaRPr lang="id-ID" sz="1400" i="1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03254" y="4345733"/>
            <a:ext cx="26655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Informasi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yang berisi pangkat/golongan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kompetensi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kinerja, pendidikan, rekam jejak</a:t>
            </a:r>
            <a:r>
              <a:rPr lang="en-AU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AU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AU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AU" sz="1200" dirty="0" err="1">
                <a:solidFill>
                  <a:schemeClr val="accent1">
                    <a:lumMod val="50000"/>
                  </a:schemeClr>
                </a:solidFill>
              </a:rPr>
              <a:t>integritas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riwayat jabatan, prestasi kerja, </a:t>
            </a:r>
            <a:r>
              <a:rPr lang="en-AU" sz="1200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atatan kepegawaian lainnya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7823" y="2931405"/>
            <a:ext cx="379069" cy="37906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611118" y="2830479"/>
            <a:ext cx="2419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FP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Pusat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menetapkan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untuk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JPT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Pratama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FP Unit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menetapkan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untuk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jabatan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Administrator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Pengawas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33352" y="2596211"/>
            <a:ext cx="1881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3. Forum </a:t>
            </a:r>
            <a:r>
              <a:rPr lang="id-ID" sz="1400" b="1" dirty="0">
                <a:solidFill>
                  <a:schemeClr val="bg1"/>
                </a:solidFill>
                <a:latin typeface="Cambria" pitchFamily="18" charset="0"/>
              </a:rPr>
              <a:t>Pimpinan</a:t>
            </a:r>
            <a:endParaRPr lang="id-ID" sz="1400" dirty="0">
              <a:solidFill>
                <a:schemeClr val="bg1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925" y="1684543"/>
            <a:ext cx="928392" cy="87094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067368" y="1697729"/>
            <a:ext cx="2408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200" dirty="0">
                <a:solidFill>
                  <a:schemeClr val="accent1">
                    <a:lumMod val="50000"/>
                  </a:schemeClr>
                </a:solidFill>
              </a:rPr>
              <a:t>B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ertugas untuk membimbing 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Talent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 dalam proses Pengembangan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512260" y="1471994"/>
            <a:ext cx="18047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4. Mentor</a:t>
            </a:r>
            <a:endParaRPr lang="id-ID" sz="1400" i="1" dirty="0">
              <a:solidFill>
                <a:srgbClr val="CB4D3D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407" y="1176328"/>
            <a:ext cx="1237487" cy="657294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096000" y="627441"/>
            <a:ext cx="30693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5. Program </a:t>
            </a:r>
            <a:r>
              <a:rPr lang="id-ID" sz="1400" b="1" dirty="0">
                <a:solidFill>
                  <a:schemeClr val="bg1"/>
                </a:solidFill>
                <a:latin typeface="Cambria" pitchFamily="18" charset="0"/>
              </a:rPr>
              <a:t>Pengembangan  </a:t>
            </a:r>
            <a:r>
              <a:rPr lang="id-ID" sz="1400" b="1" i="1" dirty="0">
                <a:solidFill>
                  <a:schemeClr val="bg1"/>
                </a:solidFill>
                <a:latin typeface="Cambria" pitchFamily="18" charset="0"/>
              </a:rPr>
              <a:t>Talent </a:t>
            </a:r>
            <a:endParaRPr lang="id-ID" sz="1400" i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304525" y="831780"/>
            <a:ext cx="26388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Program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Pengembangan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lent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yang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diberikan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berupa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P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rapengembangan, Pengembangan dan 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Monitoring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Program, dan Evaluasi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642" y="2014448"/>
            <a:ext cx="586215" cy="72477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7550666" y="1833623"/>
            <a:ext cx="30276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6. Pansel dan Tim </a:t>
            </a:r>
            <a:r>
              <a:rPr lang="id-ID" sz="1400" b="1" dirty="0">
                <a:solidFill>
                  <a:schemeClr val="bg1"/>
                </a:solidFill>
                <a:latin typeface="Cambria" pitchFamily="18" charset="0"/>
              </a:rPr>
              <a:t>Penilai Kinerja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743740" y="2088145"/>
            <a:ext cx="31611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M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enyelenggarakan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uji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kelayakan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kepatutan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melalui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wawancara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dalam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rangka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mengevaluasi kelayakan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alent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untuk 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JPT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Pratama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, Administrator,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Pengawas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679" y="3463212"/>
            <a:ext cx="614343" cy="542370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8249795" y="3441336"/>
            <a:ext cx="2631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ata terkait Sumber Daya Manusia yang digunakan sebagai sumber data dalam penyeleksian dan pengelolaan Pegawai (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alon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alent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084710" y="3205268"/>
            <a:ext cx="30276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7. Basis </a:t>
            </a:r>
            <a:r>
              <a:rPr lang="id-ID" sz="1400" b="1" dirty="0">
                <a:solidFill>
                  <a:schemeClr val="bg1"/>
                </a:solidFill>
                <a:latin typeface="Cambria" pitchFamily="18" charset="0"/>
              </a:rPr>
              <a:t>Data</a:t>
            </a:r>
            <a:endParaRPr lang="id-ID" sz="1400" dirty="0">
              <a:solidFill>
                <a:schemeClr val="bg1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586" y="4465691"/>
            <a:ext cx="527467" cy="527467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7912774" y="4696084"/>
            <a:ext cx="3027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Sarana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penyampaian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informasi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interaksi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melalui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jaringan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internet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antara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pihak-pihak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yang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terlibat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di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dalam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949650" y="4461564"/>
            <a:ext cx="30276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8. Laman</a:t>
            </a:r>
            <a:endParaRPr lang="id-ID" sz="1400" dirty="0">
              <a:solidFill>
                <a:prstClr val="black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680" y="5079625"/>
            <a:ext cx="489619" cy="489619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7051084" y="5784721"/>
            <a:ext cx="3805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Dana yang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dialokasikan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di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masing-masing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unit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eselon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I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untuk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mendukung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kelancaran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pelaksanaan Manajemen Talenta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Kementerian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Keuangan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864195" y="5575255"/>
            <a:ext cx="30276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prstClr val="black"/>
                </a:solidFill>
                <a:latin typeface="Cambria" pitchFamily="18" charset="0"/>
              </a:rPr>
              <a:t>9. Anggaran</a:t>
            </a:r>
            <a:endParaRPr lang="id-ID" sz="1400" dirty="0">
              <a:solidFill>
                <a:prstClr val="black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4509663" y="2248873"/>
            <a:ext cx="2880000" cy="2880000"/>
          </a:xfrm>
          <a:prstGeom prst="ellipse">
            <a:avLst/>
          </a:prstGeom>
          <a:noFill/>
          <a:ln>
            <a:solidFill>
              <a:srgbClr val="3E50A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50" name="TextBox 1">
            <a:extLst>
              <a:ext uri="{FF2B5EF4-FFF2-40B4-BE49-F238E27FC236}">
                <a16:creationId xmlns:a16="http://schemas.microsoft.com/office/drawing/2014/main" id="{588B71A7-8B6F-4542-8635-98C595F15D36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04947" y="139695"/>
            <a:ext cx="6814625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en-US" sz="23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+mn-cs"/>
              </a:rPr>
              <a:t>INFRASTRUKTUR MANAJEMEN TALENTA</a:t>
            </a:r>
            <a:endParaRPr lang="id-ID" altLang="en-US" sz="23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  <a:cs typeface="+mn-cs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6415DEE-41A0-4B0E-806B-BA2179524E22}"/>
              </a:ext>
            </a:extLst>
          </p:cNvPr>
          <p:cNvCxnSpPr/>
          <p:nvPr/>
        </p:nvCxnSpPr>
        <p:spPr>
          <a:xfrm>
            <a:off x="-155800" y="710049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8F0F005F-F0C2-4004-B0DD-445901271F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45" b="95900" l="9955" r="95023">
                        <a14:foregroundMark x1="49321" y1="4328" x2="49321" y2="4328"/>
                        <a14:foregroundMark x1="95475" y1="26196" x2="95475" y2="26196"/>
                        <a14:foregroundMark x1="58371" y1="90888" x2="58371" y2="90888"/>
                        <a14:foregroundMark x1="57014" y1="95900" x2="57014" y2="95900"/>
                        <a14:foregroundMark x1="62896" y1="18679" x2="62896" y2="18679"/>
                        <a14:foregroundMark x1="62896" y1="26651" x2="62896" y2="26651"/>
                        <a14:foregroundMark x1="28507" y1="22779" x2="28507" y2="22779"/>
                        <a14:foregroundMark x1="28507" y1="21868" x2="28507" y2="21868"/>
                        <a14:foregroundMark x1="33484" y1="23462" x2="36199" y2="23690"/>
                        <a14:foregroundMark x1="56109" y1="26651" x2="56109" y2="26651"/>
                        <a14:foregroundMark x1="52489" y1="27107" x2="52489" y2="27107"/>
                        <a14:foregroundMark x1="51584" y1="25968" x2="51584" y2="25968"/>
                        <a14:foregroundMark x1="51131" y1="23918" x2="51131" y2="23918"/>
                        <a14:foregroundMark x1="49774" y1="22779" x2="49774" y2="22779"/>
                        <a14:foregroundMark x1="49321" y1="21640" x2="49321" y2="21640"/>
                        <a14:foregroundMark x1="49321" y1="18223" x2="49321" y2="18223"/>
                        <a14:foregroundMark x1="54299" y1="19134" x2="54299" y2="19134"/>
                        <a14:foregroundMark x1="48416" y1="20046" x2="48416" y2="20046"/>
                        <a14:foregroundMark x1="42081" y1="19590" x2="42081" y2="19590"/>
                        <a14:foregroundMark x1="70588" y1="20273" x2="70588" y2="20273"/>
                        <a14:foregroundMark x1="71946" y1="22779" x2="71946" y2="22779"/>
                        <a14:foregroundMark x1="66968" y1="25513" x2="66968" y2="25513"/>
                        <a14:foregroundMark x1="67873" y1="27790" x2="67873" y2="27790"/>
                        <a14:foregroundMark x1="67421" y1="30524" x2="67421" y2="30524"/>
                        <a14:foregroundMark x1="67421" y1="29157" x2="67421" y2="29157"/>
                        <a14:foregroundMark x1="59729" y1="29385" x2="59729" y2="29385"/>
                        <a14:foregroundMark x1="51131" y1="28018" x2="51131" y2="28018"/>
                        <a14:foregroundMark x1="41176" y1="25968" x2="41176" y2="25968"/>
                        <a14:foregroundMark x1="38462" y1="27790" x2="38462" y2="27790"/>
                        <a14:foregroundMark x1="40271" y1="29841" x2="40271" y2="29841"/>
                        <a14:foregroundMark x1="42986" y1="30979" x2="42986" y2="30979"/>
                        <a14:foregroundMark x1="45701" y1="29841" x2="45701" y2="29841"/>
                        <a14:foregroundMark x1="54299" y1="29157" x2="54299" y2="29157"/>
                        <a14:foregroundMark x1="57014" y1="32118" x2="57014" y2="321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8273" y="2324981"/>
            <a:ext cx="2105025" cy="4181475"/>
          </a:xfrm>
          <a:prstGeom prst="rect">
            <a:avLst/>
          </a:prstGeom>
        </p:spPr>
      </p:pic>
      <p:sp>
        <p:nvSpPr>
          <p:cNvPr id="58" name="TextBox 23">
            <a:extLst>
              <a:ext uri="{FF2B5EF4-FFF2-40B4-BE49-F238E27FC236}">
                <a16:creationId xmlns:a16="http://schemas.microsoft.com/office/drawing/2014/main" id="{24F7423C-1286-412B-B516-371A1C329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7319" y="652831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D81CC72-29E6-4EFB-8B9B-D6E4D13BBD0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88" y="828938"/>
            <a:ext cx="1464819" cy="62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06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7D04C-701F-4E69-86EE-AF6A2EE06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45" y="279718"/>
            <a:ext cx="7650183" cy="796925"/>
          </a:xfrm>
        </p:spPr>
        <p:txBody>
          <a:bodyPr>
            <a:normAutofit/>
          </a:bodyPr>
          <a:lstStyle/>
          <a:p>
            <a:r>
              <a:rPr lang="id-ID" sz="3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WORKFLOW MANAJEMEN TALENTA</a:t>
            </a:r>
            <a:endParaRPr lang="en-ID" sz="32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-1163254" y="1107192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985748" y="1405545"/>
            <a:ext cx="10220504" cy="5069069"/>
            <a:chOff x="344433" y="1392238"/>
            <a:chExt cx="8345803" cy="4722487"/>
          </a:xfrm>
        </p:grpSpPr>
        <p:grpSp>
          <p:nvGrpSpPr>
            <p:cNvPr id="52" name="Group 51"/>
            <p:cNvGrpSpPr/>
            <p:nvPr/>
          </p:nvGrpSpPr>
          <p:grpSpPr>
            <a:xfrm>
              <a:off x="344433" y="1392238"/>
              <a:ext cx="8345803" cy="4722487"/>
              <a:chOff x="344433" y="1392238"/>
              <a:chExt cx="8345803" cy="4722487"/>
            </a:xfrm>
          </p:grpSpPr>
          <p:grpSp>
            <p:nvGrpSpPr>
              <p:cNvPr id="55" name="Group 1"/>
              <p:cNvGrpSpPr>
                <a:grpSpLocks/>
              </p:cNvGrpSpPr>
              <p:nvPr/>
            </p:nvGrpSpPr>
            <p:grpSpPr bwMode="auto">
              <a:xfrm>
                <a:off x="344433" y="1392238"/>
                <a:ext cx="8345803" cy="4722487"/>
                <a:chOff x="449981" y="1137444"/>
                <a:chExt cx="11278049" cy="5890133"/>
              </a:xfrm>
            </p:grpSpPr>
            <p:cxnSp>
              <p:nvCxnSpPr>
                <p:cNvPr id="58" name="Curved Connector 57"/>
                <p:cNvCxnSpPr>
                  <a:stCxn id="77" idx="0"/>
                  <a:endCxn id="79" idx="0"/>
                </p:cNvCxnSpPr>
                <p:nvPr/>
              </p:nvCxnSpPr>
              <p:spPr>
                <a:xfrm rot="16200000" flipH="1">
                  <a:off x="4847220" y="88075"/>
                  <a:ext cx="57421" cy="2235358"/>
                </a:xfrm>
                <a:prstGeom prst="curvedConnector3">
                  <a:avLst>
                    <a:gd name="adj1" fmla="val -462594"/>
                  </a:avLst>
                </a:prstGeom>
                <a:ln w="38100">
                  <a:solidFill>
                    <a:schemeClr val="accent5"/>
                  </a:solidFill>
                  <a:prstDash val="sysDash"/>
                  <a:headEnd type="oval" w="med" len="med"/>
                  <a:tailEnd type="triangl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Curved Connector 58"/>
                <p:cNvCxnSpPr>
                  <a:stCxn id="79" idx="0"/>
                  <a:endCxn id="85" idx="0"/>
                </p:cNvCxnSpPr>
                <p:nvPr/>
              </p:nvCxnSpPr>
              <p:spPr>
                <a:xfrm rot="5400000" flipH="1" flipV="1">
                  <a:off x="7080516" y="88157"/>
                  <a:ext cx="59403" cy="2233215"/>
                </a:xfrm>
                <a:prstGeom prst="curvedConnector3">
                  <a:avLst>
                    <a:gd name="adj1" fmla="val 547166"/>
                  </a:avLst>
                </a:prstGeom>
                <a:ln w="38100">
                  <a:solidFill>
                    <a:schemeClr val="accent5"/>
                  </a:solidFill>
                  <a:prstDash val="sysDash"/>
                  <a:headEnd type="oval" w="med" len="med"/>
                  <a:tailEnd type="triangl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Rounded Rectangle 59"/>
                <p:cNvSpPr/>
                <p:nvPr/>
              </p:nvSpPr>
              <p:spPr>
                <a:xfrm>
                  <a:off x="449981" y="4068631"/>
                  <a:ext cx="2003671" cy="2914579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3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Identifikasi</a:t>
                  </a:r>
                  <a:r>
                    <a:rPr lang="en-US" sz="13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3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Jabatan</a:t>
                  </a:r>
                  <a:r>
                    <a:rPr lang="en-US" sz="13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Target</a:t>
                  </a:r>
                </a:p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3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Analisis</a:t>
                  </a:r>
                  <a:r>
                    <a:rPr lang="en-US" sz="13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3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Rasio</a:t>
                  </a:r>
                  <a:endParaRPr lang="id-ID" sz="13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61" name="Group 61"/>
                <p:cNvGrpSpPr>
                  <a:grpSpLocks/>
                </p:cNvGrpSpPr>
                <p:nvPr/>
              </p:nvGrpSpPr>
              <p:grpSpPr bwMode="auto">
                <a:xfrm>
                  <a:off x="625976" y="1137444"/>
                  <a:ext cx="1549276" cy="1631414"/>
                  <a:chOff x="822767" y="764704"/>
                  <a:chExt cx="2184654" cy="2416197"/>
                </a:xfrm>
              </p:grpSpPr>
              <p:sp>
                <p:nvSpPr>
                  <p:cNvPr id="89" name="Flowchart: Connector 88"/>
                  <p:cNvSpPr/>
                  <p:nvPr/>
                </p:nvSpPr>
                <p:spPr>
                  <a:xfrm>
                    <a:off x="822767" y="764704"/>
                    <a:ext cx="2184654" cy="2416197"/>
                  </a:xfrm>
                  <a:prstGeom prst="flowChartConnector">
                    <a:avLst/>
                  </a:prstGeom>
                  <a:solidFill>
                    <a:srgbClr val="FFD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0" name="Flowchart: Connector 89"/>
                  <p:cNvSpPr/>
                  <p:nvPr/>
                </p:nvSpPr>
                <p:spPr>
                  <a:xfrm>
                    <a:off x="878784" y="826658"/>
                    <a:ext cx="2072619" cy="2292289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solidFill>
                      <a:srgbClr val="F6809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id-ID" sz="1200" dirty="0">
                        <a:solidFill>
                          <a:schemeClr val="bg1"/>
                        </a:solidFill>
                      </a:rPr>
                      <a:t>Analisis Kebutuhan </a:t>
                    </a:r>
                    <a:r>
                      <a:rPr lang="id-ID" sz="1200" i="1" dirty="0">
                        <a:solidFill>
                          <a:schemeClr val="bg1"/>
                        </a:solidFill>
                      </a:rPr>
                      <a:t>Talent</a:t>
                    </a:r>
                    <a:endParaRPr lang="id-ID" sz="12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2" name="Group 71"/>
                <p:cNvGrpSpPr>
                  <a:grpSpLocks/>
                </p:cNvGrpSpPr>
                <p:nvPr/>
              </p:nvGrpSpPr>
              <p:grpSpPr bwMode="auto">
                <a:xfrm>
                  <a:off x="9685398" y="1177044"/>
                  <a:ext cx="1549276" cy="1631414"/>
                  <a:chOff x="998627" y="765561"/>
                  <a:chExt cx="2184652" cy="2416195"/>
                </a:xfrm>
              </p:grpSpPr>
              <p:sp>
                <p:nvSpPr>
                  <p:cNvPr id="87" name="Flowchart: Connector 86"/>
                  <p:cNvSpPr/>
                  <p:nvPr/>
                </p:nvSpPr>
                <p:spPr>
                  <a:xfrm>
                    <a:off x="998627" y="765561"/>
                    <a:ext cx="2184652" cy="2416195"/>
                  </a:xfrm>
                  <a:prstGeom prst="flowChartConnector">
                    <a:avLst/>
                  </a:prstGeom>
                  <a:solidFill>
                    <a:srgbClr val="FFD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8" name="Flowchart: Connector 87"/>
                  <p:cNvSpPr/>
                  <p:nvPr/>
                </p:nvSpPr>
                <p:spPr>
                  <a:xfrm>
                    <a:off x="1065735" y="836056"/>
                    <a:ext cx="2072619" cy="2292289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id-ID" sz="1200" dirty="0">
                        <a:solidFill>
                          <a:schemeClr val="bg1"/>
                        </a:solidFill>
                      </a:rPr>
                      <a:t>Evaluasi </a:t>
                    </a:r>
                    <a:r>
                      <a:rPr lang="id-ID" sz="1200" i="1" dirty="0">
                        <a:solidFill>
                          <a:schemeClr val="bg1"/>
                        </a:solidFill>
                      </a:rPr>
                      <a:t>Talent</a:t>
                    </a:r>
                    <a:endParaRPr lang="id-ID" sz="12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3" name="Group 74"/>
                <p:cNvGrpSpPr>
                  <a:grpSpLocks/>
                </p:cNvGrpSpPr>
                <p:nvPr/>
              </p:nvGrpSpPr>
              <p:grpSpPr bwMode="auto">
                <a:xfrm>
                  <a:off x="7452187" y="1175063"/>
                  <a:ext cx="1549277" cy="1631415"/>
                  <a:chOff x="999285" y="764407"/>
                  <a:chExt cx="2184654" cy="2416197"/>
                </a:xfrm>
              </p:grpSpPr>
              <p:sp>
                <p:nvSpPr>
                  <p:cNvPr id="85" name="Flowchart: Connector 84"/>
                  <p:cNvSpPr/>
                  <p:nvPr/>
                </p:nvSpPr>
                <p:spPr>
                  <a:xfrm>
                    <a:off x="999285" y="764407"/>
                    <a:ext cx="2184654" cy="2416197"/>
                  </a:xfrm>
                  <a:prstGeom prst="flowChartConnector">
                    <a:avLst/>
                  </a:prstGeom>
                  <a:solidFill>
                    <a:srgbClr val="FFD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6" name="Flowchart: Connector 85"/>
                  <p:cNvSpPr/>
                  <p:nvPr/>
                </p:nvSpPr>
                <p:spPr>
                  <a:xfrm>
                    <a:off x="1066391" y="834907"/>
                    <a:ext cx="2072617" cy="2292290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spcAft>
                        <a:spcPts val="0"/>
                      </a:spcAft>
                      <a:defRPr/>
                    </a:pPr>
                    <a:endParaRPr lang="id-ID" sz="1200" i="1" dirty="0">
                      <a:solidFill>
                        <a:schemeClr val="bg1"/>
                      </a:solidFill>
                    </a:endParaRPr>
                  </a:p>
                  <a:p>
                    <a:pPr algn="ctr">
                      <a:spcAft>
                        <a:spcPts val="0"/>
                      </a:spcAft>
                      <a:defRPr/>
                    </a:pPr>
                    <a:r>
                      <a:rPr lang="id-ID" sz="1200" i="1" dirty="0">
                        <a:solidFill>
                          <a:schemeClr val="bg1"/>
                        </a:solidFill>
                      </a:rPr>
                      <a:t>Talent</a:t>
                    </a:r>
                    <a:endParaRPr lang="id-ID" sz="12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cxnSp>
              <p:nvCxnSpPr>
                <p:cNvPr id="64" name="Curved Connector 63"/>
                <p:cNvCxnSpPr>
                  <a:stCxn id="89" idx="0"/>
                  <a:endCxn id="77" idx="0"/>
                </p:cNvCxnSpPr>
                <p:nvPr/>
              </p:nvCxnSpPr>
              <p:spPr>
                <a:xfrm rot="16200000" flipH="1">
                  <a:off x="2559633" y="-21575"/>
                  <a:ext cx="39600" cy="2357638"/>
                </a:xfrm>
                <a:prstGeom prst="curvedConnector3">
                  <a:avLst>
                    <a:gd name="adj1" fmla="val -670775"/>
                  </a:avLst>
                </a:prstGeom>
                <a:ln w="38100">
                  <a:solidFill>
                    <a:schemeClr val="accent5"/>
                  </a:solidFill>
                  <a:prstDash val="sysDash"/>
                  <a:headEnd type="oval" w="med" len="med"/>
                  <a:tailEnd type="triangl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8" name="Group 86"/>
                <p:cNvGrpSpPr>
                  <a:grpSpLocks/>
                </p:cNvGrpSpPr>
                <p:nvPr/>
              </p:nvGrpSpPr>
              <p:grpSpPr bwMode="auto">
                <a:xfrm>
                  <a:off x="5218972" y="1234465"/>
                  <a:ext cx="1549276" cy="1631414"/>
                  <a:chOff x="999936" y="764379"/>
                  <a:chExt cx="2184652" cy="2416196"/>
                </a:xfrm>
              </p:grpSpPr>
              <p:sp>
                <p:nvSpPr>
                  <p:cNvPr id="79" name="Flowchart: Connector 78"/>
                  <p:cNvSpPr/>
                  <p:nvPr/>
                </p:nvSpPr>
                <p:spPr>
                  <a:xfrm>
                    <a:off x="999936" y="764379"/>
                    <a:ext cx="2184652" cy="2416196"/>
                  </a:xfrm>
                  <a:prstGeom prst="flowChartConnector">
                    <a:avLst/>
                  </a:prstGeom>
                  <a:solidFill>
                    <a:srgbClr val="FFD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0" name="Flowchart: Connector 79"/>
                  <p:cNvSpPr/>
                  <p:nvPr/>
                </p:nvSpPr>
                <p:spPr>
                  <a:xfrm>
                    <a:off x="1050499" y="834875"/>
                    <a:ext cx="2072619" cy="2292289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en-US" sz="1200" dirty="0">
                        <a:solidFill>
                          <a:schemeClr val="bg1"/>
                        </a:solidFill>
                      </a:rPr>
                      <a:t>Forum </a:t>
                    </a:r>
                    <a:r>
                      <a:rPr lang="en-US" sz="1200" dirty="0" err="1">
                        <a:solidFill>
                          <a:schemeClr val="bg1"/>
                        </a:solidFill>
                      </a:rPr>
                      <a:t>Pimpinan</a:t>
                    </a:r>
                    <a:endParaRPr lang="id-ID" sz="12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69" name="Group 89"/>
                <p:cNvGrpSpPr>
                  <a:grpSpLocks/>
                </p:cNvGrpSpPr>
                <p:nvPr/>
              </p:nvGrpSpPr>
              <p:grpSpPr bwMode="auto">
                <a:xfrm>
                  <a:off x="2983614" y="1177044"/>
                  <a:ext cx="1549276" cy="1631414"/>
                  <a:chOff x="997566" y="765561"/>
                  <a:chExt cx="2184653" cy="2416196"/>
                </a:xfrm>
              </p:grpSpPr>
              <p:sp>
                <p:nvSpPr>
                  <p:cNvPr id="77" name="Flowchart: Connector 76"/>
                  <p:cNvSpPr/>
                  <p:nvPr/>
                </p:nvSpPr>
                <p:spPr>
                  <a:xfrm>
                    <a:off x="997566" y="765561"/>
                    <a:ext cx="2184653" cy="2416196"/>
                  </a:xfrm>
                  <a:prstGeom prst="flowChartConnector">
                    <a:avLst/>
                  </a:prstGeom>
                  <a:solidFill>
                    <a:srgbClr val="FFDC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" name="Flowchart: Connector 77"/>
                  <p:cNvSpPr/>
                  <p:nvPr/>
                </p:nvSpPr>
                <p:spPr>
                  <a:xfrm>
                    <a:off x="1051929" y="833221"/>
                    <a:ext cx="2072620" cy="2292289"/>
                  </a:xfrm>
                  <a:prstGeom prst="flowChartConnector">
                    <a:avLst/>
                  </a:prstGeom>
                  <a:solidFill>
                    <a:srgbClr val="7030A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id-ID" sz="12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0" name="Rounded Rectangle 69"/>
                <p:cNvSpPr/>
                <p:nvPr/>
              </p:nvSpPr>
              <p:spPr>
                <a:xfrm>
                  <a:off x="2621827" y="3997652"/>
                  <a:ext cx="2258956" cy="3015547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Pemetaan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Pejabat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/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Pegawai</a:t>
                  </a:r>
                  <a:endParaRPr lang="en-US" sz="11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Seleksi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Rekam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Jejek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dan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Integritas</a:t>
                  </a:r>
                  <a:endParaRPr lang="id-ID" sz="11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Seleksi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Administrasi</a:t>
                  </a:r>
                  <a:endParaRPr lang="en-US" sz="11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Konfirmasi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Calon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Talent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melalui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Fo</a:t>
                  </a:r>
                  <a:r>
                    <a:rPr lang="id-ID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r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um </a:t>
                  </a:r>
                  <a:r>
                    <a:rPr lang="en-US" sz="11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Pimpinan</a:t>
                  </a:r>
                  <a:r>
                    <a:rPr lang="en-US" sz="11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Unit</a:t>
                  </a:r>
                  <a:endParaRPr lang="id-ID" sz="11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Rounded Rectangle 70"/>
                <p:cNvSpPr/>
                <p:nvPr/>
              </p:nvSpPr>
              <p:spPr>
                <a:xfrm>
                  <a:off x="5042970" y="3966985"/>
                  <a:ext cx="2003671" cy="1645393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228600" indent="-228600">
                    <a:buFontTx/>
                    <a:buAutoNum type="alphaU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Pra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Forum </a:t>
                  </a:r>
                  <a:endParaRPr lang="id-ID" sz="1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>
                    <a:defRPr/>
                  </a:pPr>
                  <a:r>
                    <a:rPr lang="id-ID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     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Pimpinan</a:t>
                  </a:r>
                  <a:endParaRPr lang="en-US" sz="1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Penentuan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Calon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Talent</a:t>
                  </a:r>
                </a:p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Penentuan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Jabatan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Target</a:t>
                  </a:r>
                  <a:endParaRPr lang="id-ID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Rounded Rectangle 71"/>
                <p:cNvSpPr/>
                <p:nvPr/>
              </p:nvSpPr>
              <p:spPr>
                <a:xfrm>
                  <a:off x="5017226" y="5659388"/>
                  <a:ext cx="2003671" cy="1368189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id-ID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B. 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Forum </a:t>
                  </a:r>
                  <a:endParaRPr lang="id-ID" sz="1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>
                    <a:defRPr/>
                  </a:pPr>
                  <a:r>
                    <a:rPr lang="id-ID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   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Pimpinan</a:t>
                  </a:r>
                  <a:endParaRPr lang="en-US" sz="1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Penetapan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Jabatan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Target</a:t>
                  </a:r>
                  <a:endParaRPr lang="id-ID" sz="1200" dirty="0">
                    <a:solidFill>
                      <a:schemeClr val="tx1"/>
                    </a:solidFill>
                  </a:endParaRPr>
                </a:p>
                <a:p>
                  <a:pPr marL="225425" indent="-225425">
                    <a:buFontTx/>
                    <a:buAutoNum type="arabi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Penetapan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Talent</a:t>
                  </a:r>
                  <a:endParaRPr lang="id-ID" sz="1200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Rounded Rectangle 72"/>
                <p:cNvSpPr/>
                <p:nvPr/>
              </p:nvSpPr>
              <p:spPr>
                <a:xfrm>
                  <a:off x="7243199" y="3989304"/>
                  <a:ext cx="2123805" cy="3009626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Pendampingan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Talent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oleh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Mentor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Tetap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dan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Mentor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Tidak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Tetap</a:t>
                  </a:r>
                  <a:endParaRPr lang="en-US" sz="1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2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Individual Development Plan</a:t>
                  </a:r>
                </a:p>
                <a:p>
                  <a:pPr marL="174625" indent="-174625">
                    <a:buFontTx/>
                    <a:buAutoNum type="arabicPeriod"/>
                    <a:defRPr/>
                  </a:pP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Program </a:t>
                  </a:r>
                  <a:r>
                    <a:rPr lang="en-US" sz="1200" dirty="0" err="1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Pengembangan</a:t>
                  </a:r>
                  <a:r>
                    <a:rPr lang="en-US" sz="12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1200" i="1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Talent</a:t>
                  </a:r>
                  <a:endParaRPr lang="id-ID" sz="1200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Rounded Rectangle 73"/>
                <p:cNvSpPr/>
                <p:nvPr/>
              </p:nvSpPr>
              <p:spPr>
                <a:xfrm>
                  <a:off x="9468640" y="3970945"/>
                  <a:ext cx="2259390" cy="3009626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rgbClr val="F6809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r>
                    <a:rPr lang="en-US" sz="1200" dirty="0" err="1">
                      <a:solidFill>
                        <a:schemeClr val="tx1"/>
                      </a:solidFill>
                    </a:rPr>
                    <a:t>Baperjakat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/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Panitia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Seleksi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/Tim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Penilai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Kinerja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melakukan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id-ID" sz="1200" dirty="0">
                      <a:solidFill>
                        <a:schemeClr val="tx1"/>
                      </a:solidFill>
                    </a:rPr>
                    <a:t>Evaluasi </a:t>
                  </a:r>
                  <a:r>
                    <a:rPr lang="id-ID" sz="1200" i="1" dirty="0">
                      <a:solidFill>
                        <a:schemeClr val="tx1"/>
                      </a:solidFill>
                    </a:rPr>
                    <a:t>Talent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/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Uji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Kelayakan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dan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Kepatutan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dengan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tx1"/>
                      </a:solidFill>
                    </a:rPr>
                    <a:t>mempertimbangkan</a:t>
                  </a:r>
                  <a:r>
                    <a:rPr lang="id-ID" sz="1200" dirty="0">
                      <a:solidFill>
                        <a:schemeClr val="tx1"/>
                      </a:solidFill>
                    </a:rPr>
                    <a:t>: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  <a:p>
                  <a:r>
                    <a:rPr lang="id-ID" sz="1200" dirty="0">
                      <a:solidFill>
                        <a:schemeClr val="tx1"/>
                      </a:solidFill>
                    </a:rPr>
                    <a:t> </a:t>
                  </a:r>
                  <a:r>
                    <a:rPr lang="en-US" sz="1200" dirty="0">
                      <a:solidFill>
                        <a:schemeClr val="tx1"/>
                      </a:solidFill>
                    </a:rPr>
                    <a:t>- </a:t>
                  </a:r>
                  <a:r>
                    <a:rPr lang="id-ID" sz="1200" dirty="0">
                      <a:solidFill>
                        <a:schemeClr val="tx1"/>
                      </a:solidFill>
                    </a:rPr>
                    <a:t>Kinerja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  <a:p>
                  <a:pPr lvl="0"/>
                  <a:r>
                    <a:rPr lang="en-US" sz="1200" dirty="0">
                      <a:solidFill>
                        <a:schemeClr val="tx1"/>
                      </a:solidFill>
                    </a:rPr>
                    <a:t> - </a:t>
                  </a:r>
                  <a:r>
                    <a:rPr lang="id-ID" sz="1200" dirty="0">
                      <a:solidFill>
                        <a:schemeClr val="tx1"/>
                      </a:solidFill>
                    </a:rPr>
                    <a:t>Kompetensi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75" name="Curved Connector 74"/>
                <p:cNvCxnSpPr>
                  <a:stCxn id="85" idx="0"/>
                  <a:endCxn id="87" idx="0"/>
                </p:cNvCxnSpPr>
                <p:nvPr/>
              </p:nvCxnSpPr>
              <p:spPr>
                <a:xfrm rot="16200000" flipH="1">
                  <a:off x="9342439" y="59448"/>
                  <a:ext cx="1981" cy="2233212"/>
                </a:xfrm>
                <a:prstGeom prst="curvedConnector3">
                  <a:avLst>
                    <a:gd name="adj1" fmla="val -13407625"/>
                  </a:avLst>
                </a:prstGeom>
                <a:ln w="38100">
                  <a:solidFill>
                    <a:schemeClr val="accent5"/>
                  </a:solidFill>
                  <a:prstDash val="sysDash"/>
                  <a:headEnd type="oval" w="med" len="med"/>
                  <a:tailEnd type="triangle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TextBox 2"/>
              <p:cNvSpPr txBox="1">
                <a:spLocks noChangeArrowheads="1"/>
              </p:cNvSpPr>
              <p:nvPr/>
            </p:nvSpPr>
            <p:spPr bwMode="auto">
              <a:xfrm>
                <a:off x="5668869" y="1842274"/>
                <a:ext cx="1170875" cy="260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id-ID" altLang="id-ID" sz="1200" dirty="0">
                    <a:solidFill>
                      <a:schemeClr val="bg1"/>
                    </a:solidFill>
                  </a:rPr>
                  <a:t>Pengembangan</a:t>
                </a:r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2464330" y="1828909"/>
              <a:ext cx="725499" cy="260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200" dirty="0">
                  <a:solidFill>
                    <a:schemeClr val="bg1"/>
                  </a:solidFill>
                </a:rPr>
                <a:t>Ide</a:t>
              </a:r>
              <a:r>
                <a:rPr lang="en-US" sz="1200" dirty="0" err="1">
                  <a:solidFill>
                    <a:schemeClr val="bg1"/>
                  </a:solidFill>
                </a:rPr>
                <a:t>ntifikasi</a:t>
              </a:r>
              <a:r>
                <a:rPr lang="id-ID" sz="12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509525" y="2051842"/>
              <a:ext cx="766109" cy="260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dirty="0" err="1">
                  <a:solidFill>
                    <a:schemeClr val="bg1"/>
                  </a:solidFill>
                </a:rPr>
                <a:t>Calon</a:t>
              </a:r>
              <a:r>
                <a:rPr lang="id-ID" sz="1200" dirty="0">
                  <a:solidFill>
                    <a:schemeClr val="bg1"/>
                  </a:solidFill>
                </a:rPr>
                <a:t> </a:t>
              </a:r>
              <a:r>
                <a:rPr lang="id-ID" sz="1200" i="1" dirty="0">
                  <a:solidFill>
                    <a:schemeClr val="bg1"/>
                  </a:solidFill>
                </a:rPr>
                <a:t>Talent</a:t>
              </a:r>
              <a:endParaRPr lang="id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1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078" y="3036158"/>
            <a:ext cx="1499208" cy="782961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825" y="2889340"/>
            <a:ext cx="989847" cy="922165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582" y="2977731"/>
            <a:ext cx="1220771" cy="814742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302" y="2972445"/>
            <a:ext cx="1388379" cy="895046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1351" y="2937625"/>
            <a:ext cx="638283" cy="873880"/>
          </a:xfrm>
          <a:prstGeom prst="rect">
            <a:avLst/>
          </a:prstGeom>
        </p:spPr>
      </p:pic>
      <p:sp>
        <p:nvSpPr>
          <p:cNvPr id="40" name="TextBox 23">
            <a:extLst>
              <a:ext uri="{FF2B5EF4-FFF2-40B4-BE49-F238E27FC236}">
                <a16:creationId xmlns:a16="http://schemas.microsoft.com/office/drawing/2014/main" id="{FECB1C3B-5557-4B40-AE48-5493D3539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3019" y="6444064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1236666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42" b="92308" l="4739" r="92891">
                        <a14:foregroundMark x1="52133" y1="25000" x2="52133" y2="25000"/>
                        <a14:foregroundMark x1="63981" y1="35577" x2="63981" y2="35577"/>
                        <a14:foregroundMark x1="68246" y1="35577" x2="68246" y2="35577"/>
                        <a14:foregroundMark x1="73934" y1="35577" x2="76303" y2="36058"/>
                        <a14:foregroundMark x1="77725" y1="50000" x2="77725" y2="50000"/>
                        <a14:foregroundMark x1="77725" y1="51442" x2="78199" y2="53846"/>
                        <a14:foregroundMark x1="46445" y1="59615" x2="46445" y2="59615"/>
                        <a14:foregroundMark x1="48815" y1="66346" x2="48815" y2="66346"/>
                        <a14:foregroundMark x1="45024" y1="73558" x2="45024" y2="79327"/>
                        <a14:foregroundMark x1="45024" y1="80769" x2="45024" y2="80769"/>
                        <a14:foregroundMark x1="36493" y1="82212" x2="36493" y2="82212"/>
                        <a14:foregroundMark x1="35545" y1="82212" x2="27014" y2="73558"/>
                        <a14:foregroundMark x1="26066" y1="72596" x2="26066" y2="72596"/>
                        <a14:foregroundMark x1="11848" y1="46154" x2="11848" y2="46154"/>
                        <a14:foregroundMark x1="10900" y1="37019" x2="10900" y2="37019"/>
                        <a14:foregroundMark x1="15640" y1="37019" x2="15640" y2="37019"/>
                        <a14:foregroundMark x1="16114" y1="29327" x2="16114" y2="29327"/>
                        <a14:foregroundMark x1="23223" y1="25962" x2="25592" y2="25962"/>
                        <a14:foregroundMark x1="29858" y1="22115" x2="43602" y2="19231"/>
                        <a14:foregroundMark x1="79621" y1="16827" x2="79621" y2="16827"/>
                        <a14:foregroundMark x1="57346" y1="17788" x2="57346" y2="17788"/>
                        <a14:foregroundMark x1="68246" y1="16346" x2="68246" y2="16346"/>
                        <a14:foregroundMark x1="72512" y1="16346" x2="72512" y2="16346"/>
                        <a14:foregroundMark x1="85308" y1="27885" x2="85308" y2="27885"/>
                        <a14:foregroundMark x1="89100" y1="40385" x2="89100" y2="40385"/>
                        <a14:foregroundMark x1="91943" y1="41827" x2="91943" y2="41827"/>
                        <a14:foregroundMark x1="92891" y1="43269" x2="92891" y2="43269"/>
                        <a14:foregroundMark x1="62559" y1="9615" x2="62559" y2="9615"/>
                        <a14:foregroundMark x1="59242" y1="3846" x2="59242" y2="3846"/>
                        <a14:foregroundMark x1="53081" y1="3846" x2="53081" y2="3846"/>
                        <a14:foregroundMark x1="49289" y1="9615" x2="49289" y2="9615"/>
                        <a14:foregroundMark x1="45024" y1="9615" x2="45024" y2="9615"/>
                        <a14:foregroundMark x1="32227" y1="8173" x2="32227" y2="8173"/>
                        <a14:foregroundMark x1="23223" y1="8173" x2="23223" y2="8173"/>
                        <a14:foregroundMark x1="24171" y1="5288" x2="24171" y2="5288"/>
                        <a14:foregroundMark x1="25592" y1="2404" x2="25592" y2="2404"/>
                        <a14:foregroundMark x1="32701" y1="2404" x2="32701" y2="2404"/>
                        <a14:foregroundMark x1="21327" y1="2404" x2="21327" y2="2404"/>
                        <a14:foregroundMark x1="17062" y1="4808" x2="17062" y2="4808"/>
                        <a14:foregroundMark x1="18483" y1="13462" x2="18483" y2="13462"/>
                        <a14:foregroundMark x1="20379" y1="27404" x2="20379" y2="27404"/>
                        <a14:foregroundMark x1="27014" y1="30769" x2="27014" y2="30769"/>
                        <a14:foregroundMark x1="35071" y1="27404" x2="36967" y2="26442"/>
                        <a14:foregroundMark x1="37915" y1="26442" x2="37915" y2="26442"/>
                        <a14:foregroundMark x1="36493" y1="37500" x2="36493" y2="37500"/>
                        <a14:foregroundMark x1="39336" y1="40385" x2="38389" y2="43269"/>
                        <a14:foregroundMark x1="37915" y1="49038" x2="37915" y2="49038"/>
                        <a14:foregroundMark x1="42654" y1="49038" x2="42654" y2="49038"/>
                        <a14:foregroundMark x1="42180" y1="56731" x2="42180" y2="56731"/>
                        <a14:foregroundMark x1="40758" y1="56731" x2="40758" y2="56731"/>
                        <a14:foregroundMark x1="39336" y1="49038" x2="39336" y2="49038"/>
                        <a14:foregroundMark x1="28910" y1="36058" x2="28910" y2="36058"/>
                        <a14:foregroundMark x1="24645" y1="33173" x2="24645" y2="33173"/>
                        <a14:foregroundMark x1="21327" y1="31731" x2="21327" y2="31731"/>
                        <a14:foregroundMark x1="17062" y1="5288" x2="17062" y2="5288"/>
                        <a14:foregroundMark x1="13744" y1="13462" x2="13744" y2="13462"/>
                        <a14:foregroundMark x1="16114" y1="6731" x2="16114" y2="6731"/>
                        <a14:foregroundMark x1="15640" y1="10577" x2="15640" y2="10577"/>
                        <a14:foregroundMark x1="15640" y1="5288" x2="15640" y2="5288"/>
                        <a14:foregroundMark x1="15640" y1="11058" x2="15640" y2="11058"/>
                        <a14:foregroundMark x1="16114" y1="22115" x2="16114" y2="22115"/>
                        <a14:foregroundMark x1="13270" y1="26442" x2="13270" y2="26442"/>
                        <a14:foregroundMark x1="13270" y1="30288" x2="13270" y2="30288"/>
                        <a14:foregroundMark x1="11848" y1="39904" x2="11848" y2="39904"/>
                        <a14:foregroundMark x1="11848" y1="44712" x2="11848" y2="48558"/>
                        <a14:foregroundMark x1="11848" y1="49038" x2="11848" y2="49038"/>
                        <a14:foregroundMark x1="11848" y1="53846" x2="11848" y2="53846"/>
                        <a14:foregroundMark x1="12322" y1="57212" x2="12322" y2="60096"/>
                        <a14:foregroundMark x1="12322" y1="61058" x2="12322" y2="61058"/>
                        <a14:foregroundMark x1="12322" y1="61058" x2="12322" y2="65385"/>
                        <a14:foregroundMark x1="6161" y1="47596" x2="6161" y2="47596"/>
                        <a14:foregroundMark x1="28910" y1="23077" x2="28910" y2="23077"/>
                        <a14:foregroundMark x1="36493" y1="21635" x2="40758" y2="16827"/>
                        <a14:foregroundMark x1="43602" y1="10577" x2="43602" y2="10577"/>
                        <a14:foregroundMark x1="43602" y1="10577" x2="43602" y2="10577"/>
                        <a14:foregroundMark x1="36493" y1="11058" x2="36493" y2="11058"/>
                        <a14:foregroundMark x1="33649" y1="11058" x2="33649" y2="11058"/>
                        <a14:foregroundMark x1="27014" y1="9135" x2="27014" y2="9135"/>
                        <a14:foregroundMark x1="25592" y1="6731" x2="31280" y2="20192"/>
                        <a14:foregroundMark x1="34123" y1="21635" x2="36967" y2="21635"/>
                        <a14:foregroundMark x1="39810" y1="21635" x2="44076" y2="23077"/>
                        <a14:foregroundMark x1="45972" y1="25962" x2="45972" y2="30288"/>
                        <a14:foregroundMark x1="47393" y1="32212" x2="51659" y2="32212"/>
                        <a14:foregroundMark x1="54502" y1="33654" x2="54502" y2="33654"/>
                        <a14:foregroundMark x1="55924" y1="34615" x2="55924" y2="34615"/>
                        <a14:foregroundMark x1="55924" y1="38462" x2="50711" y2="50962"/>
                        <a14:foregroundMark x1="50711" y1="50962" x2="50711" y2="50962"/>
                        <a14:foregroundMark x1="54502" y1="90385" x2="54502" y2="90385"/>
                        <a14:foregroundMark x1="49289" y1="92308" x2="49289" y2="92308"/>
                        <a14:foregroundMark x1="27488" y1="35577" x2="27488" y2="35577"/>
                        <a14:foregroundMark x1="35071" y1="44231" x2="35071" y2="44231"/>
                        <a14:foregroundMark x1="35071" y1="44231" x2="35071" y2="44231"/>
                        <a14:foregroundMark x1="34123" y1="44712" x2="34123" y2="44712"/>
                        <a14:foregroundMark x1="34123" y1="44712" x2="34123" y2="44712"/>
                        <a14:foregroundMark x1="32701" y1="45673" x2="32701" y2="45673"/>
                        <a14:foregroundMark x1="32227" y1="47115" x2="32227" y2="47115"/>
                        <a14:foregroundMark x1="31280" y1="47596" x2="31280" y2="47596"/>
                        <a14:foregroundMark x1="29858" y1="52404" x2="29858" y2="52404"/>
                        <a14:foregroundMark x1="28910" y1="54327" x2="28910" y2="54327"/>
                        <a14:foregroundMark x1="27488" y1="58173" x2="27488" y2="58173"/>
                        <a14:foregroundMark x1="27014" y1="60096" x2="27014" y2="60096"/>
                        <a14:foregroundMark x1="25592" y1="62500" x2="25592" y2="62500"/>
                        <a14:foregroundMark x1="23223" y1="64423" x2="23223" y2="64423"/>
                        <a14:foregroundMark x1="23223" y1="64423" x2="34123" y2="64423"/>
                        <a14:foregroundMark x1="81991" y1="70673" x2="81991" y2="70673"/>
                        <a14:foregroundMark x1="78199" y1="70673" x2="78199" y2="70673"/>
                        <a14:foregroundMark x1="83886" y1="47596" x2="83886" y2="47596"/>
                        <a14:foregroundMark x1="53081" y1="18269" x2="53081" y2="18269"/>
                        <a14:foregroundMark x1="53081" y1="18269" x2="53081" y2="16346"/>
                        <a14:foregroundMark x1="59242" y1="13942" x2="59242" y2="13942"/>
                        <a14:foregroundMark x1="61611" y1="13942" x2="61611" y2="13942"/>
                        <a14:foregroundMark x1="62559" y1="27404" x2="62559" y2="27404"/>
                        <a14:foregroundMark x1="26066" y1="45673" x2="26066" y2="45673"/>
                        <a14:foregroundMark x1="25592" y1="36058" x2="23223" y2="36058"/>
                        <a14:foregroundMark x1="21801" y1="36058" x2="21801" y2="36058"/>
                        <a14:foregroundMark x1="18957" y1="37019" x2="18957" y2="37019"/>
                        <a14:foregroundMark x1="18957" y1="39904" x2="18957" y2="39904"/>
                        <a14:foregroundMark x1="18957" y1="45673" x2="18957" y2="45673"/>
                        <a14:foregroundMark x1="18957" y1="48558" x2="18957" y2="48558"/>
                        <a14:foregroundMark x1="24171" y1="33654" x2="24171" y2="33654"/>
                        <a14:foregroundMark x1="22749" y1="34615" x2="22749" y2="34615"/>
                        <a14:foregroundMark x1="22749" y1="38942" x2="22749" y2="41346"/>
                        <a14:foregroundMark x1="21327" y1="55769" x2="21327" y2="55769"/>
                        <a14:foregroundMark x1="21327" y1="54327" x2="20379" y2="52404"/>
                        <a14:foregroundMark x1="20379" y1="52404" x2="20379" y2="52404"/>
                        <a14:foregroundMark x1="20379" y1="52404" x2="20379" y2="52404"/>
                        <a14:foregroundMark x1="18483" y1="52404" x2="18483" y2="52404"/>
                        <a14:foregroundMark x1="17536" y1="55288" x2="17536" y2="55288"/>
                        <a14:foregroundMark x1="17536" y1="55288" x2="17536" y2="55288"/>
                        <a14:foregroundMark x1="17536" y1="55288" x2="18483" y2="57212"/>
                        <a14:foregroundMark x1="18957" y1="58654" x2="18957" y2="58654"/>
                        <a14:foregroundMark x1="18957" y1="58654" x2="18957" y2="64423"/>
                        <a14:foregroundMark x1="18957" y1="65385" x2="18957" y2="65385"/>
                        <a14:foregroundMark x1="19905" y1="66346" x2="19905" y2="66346"/>
                        <a14:foregroundMark x1="42654" y1="62500" x2="42654" y2="62500"/>
                        <a14:foregroundMark x1="42654" y1="62500" x2="42654" y2="62500"/>
                        <a14:foregroundMark x1="45972" y1="62500" x2="45972" y2="62500"/>
                        <a14:foregroundMark x1="47867" y1="63942" x2="47867" y2="63942"/>
                        <a14:foregroundMark x1="49289" y1="66346" x2="53081" y2="68269"/>
                        <a14:foregroundMark x1="62559" y1="34615" x2="62559" y2="34615"/>
                        <a14:foregroundMark x1="65403" y1="38942" x2="65403" y2="38942"/>
                        <a14:foregroundMark x1="63981" y1="30288" x2="63981" y2="30288"/>
                        <a14:foregroundMark x1="63981" y1="27404" x2="63981" y2="27404"/>
                        <a14:foregroundMark x1="63033" y1="24519" x2="63033" y2="24519"/>
                        <a14:foregroundMark x1="61137" y1="23558" x2="61137" y2="23558"/>
                        <a14:foregroundMark x1="61137" y1="16827" x2="61137" y2="16827"/>
                        <a14:foregroundMark x1="61137" y1="10577" x2="61137" y2="10577"/>
                        <a14:foregroundMark x1="56398" y1="12019" x2="56398" y2="12019"/>
                        <a14:foregroundMark x1="55924" y1="13942" x2="55924" y2="13942"/>
                        <a14:foregroundMark x1="53081" y1="13942" x2="53081" y2="13942"/>
                        <a14:foregroundMark x1="48815" y1="14904" x2="48815" y2="14904"/>
                        <a14:foregroundMark x1="46445" y1="14904" x2="46445" y2="14904"/>
                        <a14:foregroundMark x1="45024" y1="6250" x2="45024" y2="6250"/>
                        <a14:foregroundMark x1="53555" y1="7692" x2="53555" y2="7692"/>
                        <a14:foregroundMark x1="53555" y1="7692" x2="53555" y2="7692"/>
                        <a14:foregroundMark x1="57820" y1="9135" x2="57820" y2="9135"/>
                        <a14:foregroundMark x1="60190" y1="9135" x2="60190" y2="9135"/>
                        <a14:foregroundMark x1="60190" y1="7692" x2="60190" y2="7692"/>
                        <a14:foregroundMark x1="62559" y1="6250" x2="60190" y2="5288"/>
                        <a14:foregroundMark x1="57820" y1="5288" x2="57820" y2="5288"/>
                        <a14:foregroundMark x1="53081" y1="5288" x2="53081" y2="5288"/>
                        <a14:foregroundMark x1="52133" y1="5288" x2="52133" y2="5288"/>
                        <a14:foregroundMark x1="47393" y1="5288" x2="47393" y2="5288"/>
                        <a14:foregroundMark x1="47393" y1="5288" x2="47393" y2="5288"/>
                        <a14:foregroundMark x1="61611" y1="2885" x2="61611" y2="2885"/>
                        <a14:foregroundMark x1="63981" y1="1442" x2="63981" y2="1442"/>
                        <a14:foregroundMark x1="47393" y1="2404" x2="47393" y2="2404"/>
                        <a14:foregroundMark x1="40758" y1="2404" x2="40758" y2="2404"/>
                        <a14:foregroundMark x1="39810" y1="2404" x2="39810" y2="2404"/>
                        <a14:foregroundMark x1="18957" y1="12019" x2="18957" y2="12019"/>
                        <a14:foregroundMark x1="20379" y1="13942" x2="20379" y2="16346"/>
                        <a14:foregroundMark x1="20379" y1="20192" x2="20379" y2="20192"/>
                        <a14:foregroundMark x1="40758" y1="16346" x2="40758" y2="16346"/>
                        <a14:foregroundMark x1="17536" y1="1442" x2="17536" y2="1442"/>
                        <a14:foregroundMark x1="15640" y1="1442" x2="15640" y2="14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4707" y="1418550"/>
            <a:ext cx="2009775" cy="198120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1970959" y="3804670"/>
            <a:ext cx="3024000" cy="0"/>
          </a:xfrm>
          <a:prstGeom prst="line">
            <a:avLst/>
          </a:prstGeom>
          <a:ln w="53975">
            <a:solidFill>
              <a:srgbClr val="3E5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004221" y="3346576"/>
            <a:ext cx="3002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Identifikasi Jabatan Target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2120" y="3858420"/>
            <a:ext cx="3189272" cy="2623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Analisis Kebutuhan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merupakan tahapan perhitungan jumlah kebutuhan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yang akan dikelola atau dikembangkan dalam Manajemen Talenta. Kebutuhan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didasarkan pada jumlah jabatan yang akan kosong pada satu tahun mendatang. </a:t>
            </a:r>
          </a:p>
          <a:p>
            <a:endParaRPr lang="id-ID" sz="105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Contohnya:</a:t>
            </a:r>
          </a:p>
          <a:p>
            <a:pPr marL="342900" indent="-342900">
              <a:buFont typeface="+mj-lt"/>
              <a:buAutoNum type="alphaL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Jabatan yang kosong karena Pensiun</a:t>
            </a:r>
          </a:p>
          <a:p>
            <a:pPr marL="342900" indent="-342900">
              <a:buFont typeface="+mj-lt"/>
              <a:buAutoNum type="alphaL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</a:rPr>
              <a:t>Jabatan yang berada pada zona terluar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73" b="93458" l="7763" r="91781">
                        <a14:foregroundMark x1="58904" y1="13084" x2="58904" y2="13084"/>
                        <a14:foregroundMark x1="60274" y1="14486" x2="60274" y2="14486"/>
                        <a14:foregroundMark x1="57078" y1="28505" x2="57078" y2="28505"/>
                        <a14:foregroundMark x1="73516" y1="54206" x2="73516" y2="54206"/>
                        <a14:foregroundMark x1="69406" y1="31308" x2="69406" y2="31308"/>
                        <a14:foregroundMark x1="36073" y1="30841" x2="36073" y2="30841"/>
                        <a14:foregroundMark x1="32420" y1="55140" x2="32420" y2="55140"/>
                        <a14:foregroundMark x1="35616" y1="13551" x2="35616" y2="13551"/>
                        <a14:foregroundMark x1="48858" y1="5607" x2="48858" y2="5607"/>
                        <a14:foregroundMark x1="50228" y1="5607" x2="50228" y2="5607"/>
                        <a14:foregroundMark x1="92694" y1="53738" x2="92694" y2="53738"/>
                        <a14:foregroundMark x1="53425" y1="93458" x2="53425" y2="93458"/>
                        <a14:foregroundMark x1="7763" y1="50467" x2="7763" y2="50467"/>
                        <a14:foregroundMark x1="33333" y1="55140" x2="33333" y2="55140"/>
                        <a14:foregroundMark x1="28311" y1="28037" x2="28311" y2="28037"/>
                        <a14:foregroundMark x1="29680" y1="29907" x2="29680" y2="29907"/>
                        <a14:foregroundMark x1="45662" y1="30841" x2="45662" y2="30841"/>
                        <a14:foregroundMark x1="45662" y1="31308" x2="47945" y2="34112"/>
                        <a14:foregroundMark x1="51598" y1="43458" x2="51598" y2="43458"/>
                        <a14:foregroundMark x1="52968" y1="43458" x2="52968" y2="43458"/>
                        <a14:foregroundMark x1="74886" y1="29907" x2="74886" y2="29907"/>
                        <a14:foregroundMark x1="74886" y1="29907" x2="74886" y2="29907"/>
                        <a14:foregroundMark x1="70776" y1="29907" x2="70776" y2="29907"/>
                        <a14:foregroundMark x1="70776" y1="25701" x2="70776" y2="25701"/>
                        <a14:foregroundMark x1="70776" y1="25701" x2="70776" y2="25701"/>
                        <a14:foregroundMark x1="67580" y1="25234" x2="67580" y2="25234"/>
                        <a14:foregroundMark x1="69406" y1="33645" x2="69406" y2="33645"/>
                        <a14:foregroundMark x1="72146" y1="35047" x2="72146" y2="35047"/>
                        <a14:foregroundMark x1="72146" y1="35514" x2="72146" y2="35514"/>
                        <a14:foregroundMark x1="64840" y1="48598" x2="64840" y2="48598"/>
                        <a14:foregroundMark x1="68950" y1="52804" x2="68950" y2="52804"/>
                        <a14:foregroundMark x1="70776" y1="52804" x2="70776" y2="52804"/>
                        <a14:foregroundMark x1="74429" y1="52804" x2="74429" y2="52804"/>
                        <a14:foregroundMark x1="76256" y1="57944" x2="76256" y2="57944"/>
                        <a14:foregroundMark x1="78539" y1="64019" x2="78539" y2="64019"/>
                        <a14:foregroundMark x1="78539" y1="64019" x2="78539" y2="64019"/>
                        <a14:foregroundMark x1="59817" y1="29439" x2="59817" y2="29439"/>
                        <a14:foregroundMark x1="57534" y1="31308" x2="57534" y2="31308"/>
                        <a14:foregroundMark x1="58904" y1="33645" x2="58904" y2="33645"/>
                        <a14:foregroundMark x1="59817" y1="42056" x2="59817" y2="42056"/>
                        <a14:foregroundMark x1="59817" y1="42056" x2="59817" y2="42056"/>
                        <a14:foregroundMark x1="59817" y1="42056" x2="59817" y2="42056"/>
                        <a14:foregroundMark x1="58904" y1="42991" x2="57078" y2="42056"/>
                        <a14:foregroundMark x1="56164" y1="41589" x2="56164" y2="41589"/>
                        <a14:foregroundMark x1="56164" y1="39252" x2="56164" y2="39252"/>
                        <a14:foregroundMark x1="55708" y1="35047" x2="54795" y2="32243"/>
                        <a14:foregroundMark x1="54795" y1="30841" x2="54795" y2="30841"/>
                        <a14:foregroundMark x1="54795" y1="30841" x2="54795" y2="30841"/>
                        <a14:foregroundMark x1="36986" y1="29439" x2="36986" y2="29439"/>
                        <a14:foregroundMark x1="30594" y1="27103" x2="30594" y2="27103"/>
                        <a14:foregroundMark x1="31050" y1="27103" x2="31050" y2="27103"/>
                        <a14:foregroundMark x1="34703" y1="27103" x2="34703" y2="27103"/>
                        <a14:foregroundMark x1="36073" y1="27103" x2="36073" y2="27103"/>
                        <a14:foregroundMark x1="36073" y1="27103" x2="36073" y2="27103"/>
                        <a14:foregroundMark x1="30594" y1="32243" x2="30594" y2="32243"/>
                        <a14:foregroundMark x1="30594" y1="32243" x2="30594" y2="32243"/>
                        <a14:foregroundMark x1="30594" y1="32243" x2="30594" y2="32243"/>
                        <a14:foregroundMark x1="30594" y1="32243" x2="30594" y2="32243"/>
                        <a14:foregroundMark x1="28311" y1="33645" x2="28311" y2="33645"/>
                        <a14:foregroundMark x1="28311" y1="33645" x2="28311" y2="33645"/>
                        <a14:foregroundMark x1="31050" y1="49065" x2="31050" y2="49065"/>
                        <a14:foregroundMark x1="31050" y1="49065" x2="31050" y2="49065"/>
                        <a14:foregroundMark x1="31050" y1="48598" x2="31050" y2="48598"/>
                        <a14:foregroundMark x1="29680" y1="52336" x2="29680" y2="52336"/>
                        <a14:foregroundMark x1="29224" y1="52336" x2="29224" y2="52336"/>
                        <a14:foregroundMark x1="25571" y1="52336" x2="25571" y2="52336"/>
                        <a14:foregroundMark x1="25114" y1="52336" x2="25114" y2="52336"/>
                        <a14:foregroundMark x1="25114" y1="52336" x2="25114" y2="52336"/>
                        <a14:foregroundMark x1="25114" y1="52336" x2="25114" y2="52336"/>
                        <a14:foregroundMark x1="29224" y1="53738" x2="29224" y2="53738"/>
                        <a14:foregroundMark x1="29224" y1="53738" x2="29224" y2="53738"/>
                        <a14:foregroundMark x1="29224" y1="54206" x2="29224" y2="54206"/>
                        <a14:foregroundMark x1="28311" y1="56542" x2="28311" y2="56542"/>
                        <a14:foregroundMark x1="28311" y1="56542" x2="28311" y2="56542"/>
                        <a14:foregroundMark x1="28311" y1="57944" x2="28311" y2="57944"/>
                        <a14:foregroundMark x1="27854" y1="59346" x2="27854" y2="59346"/>
                        <a14:foregroundMark x1="27854" y1="59346" x2="27854" y2="59346"/>
                        <a14:foregroundMark x1="27854" y1="59346" x2="27854" y2="59346"/>
                        <a14:foregroundMark x1="26941" y1="59346" x2="26941" y2="59346"/>
                        <a14:foregroundMark x1="26941" y1="59346" x2="26941" y2="59346"/>
                        <a14:foregroundMark x1="45205" y1="56542" x2="45205" y2="56542"/>
                        <a14:foregroundMark x1="45205" y1="56542" x2="45205" y2="56542"/>
                        <a14:foregroundMark x1="45205" y1="56542" x2="45205" y2="56542"/>
                        <a14:foregroundMark x1="45205" y1="56542" x2="45205" y2="56542"/>
                        <a14:foregroundMark x1="47032" y1="55607" x2="47032" y2="55607"/>
                        <a14:foregroundMark x1="47945" y1="55607" x2="47945" y2="55607"/>
                        <a14:foregroundMark x1="47945" y1="55607" x2="51598" y2="55607"/>
                        <a14:foregroundMark x1="54338" y1="55607" x2="54338" y2="55607"/>
                        <a14:foregroundMark x1="54795" y1="55607" x2="57078" y2="56542"/>
                        <a14:foregroundMark x1="57078" y1="56542" x2="57078" y2="56542"/>
                        <a14:foregroundMark x1="58447" y1="57009" x2="58447" y2="57009"/>
                        <a14:foregroundMark x1="58904" y1="59346" x2="58904" y2="59346"/>
                        <a14:foregroundMark x1="60274" y1="60748" x2="60274" y2="60748"/>
                        <a14:foregroundMark x1="60274" y1="62150" x2="60274" y2="62150"/>
                        <a14:foregroundMark x1="62557" y1="65421" x2="63470" y2="69159"/>
                        <a14:foregroundMark x1="63470" y1="69159" x2="63470" y2="69159"/>
                        <a14:foregroundMark x1="63927" y1="70093" x2="63927" y2="71963"/>
                        <a14:foregroundMark x1="63927" y1="71963" x2="63927" y2="71963"/>
                        <a14:foregroundMark x1="63927" y1="73364" x2="63927" y2="73364"/>
                        <a14:foregroundMark x1="61187" y1="73364" x2="61187" y2="73364"/>
                        <a14:foregroundMark x1="58904" y1="71495" x2="58904" y2="71495"/>
                        <a14:foregroundMark x1="58904" y1="71495" x2="58904" y2="71495"/>
                        <a14:foregroundMark x1="58904" y1="69159" x2="58904" y2="69159"/>
                        <a14:foregroundMark x1="54338" y1="62617" x2="54338" y2="62617"/>
                        <a14:foregroundMark x1="54338" y1="62617" x2="54338" y2="62617"/>
                        <a14:foregroundMark x1="54338" y1="62617" x2="52055" y2="62617"/>
                        <a14:foregroundMark x1="48858" y1="62617" x2="48858" y2="62617"/>
                        <a14:foregroundMark x1="47032" y1="62617" x2="47032" y2="62617"/>
                        <a14:foregroundMark x1="47032" y1="62617" x2="47032" y2="62617"/>
                        <a14:foregroundMark x1="47032" y1="64953" x2="47032" y2="64953"/>
                        <a14:foregroundMark x1="47032" y1="65421" x2="47032" y2="65421"/>
                        <a14:foregroundMark x1="47032" y1="65421" x2="47032" y2="65421"/>
                        <a14:foregroundMark x1="47032" y1="66355" x2="45662" y2="69159"/>
                        <a14:foregroundMark x1="45662" y1="69159" x2="45662" y2="69159"/>
                        <a14:foregroundMark x1="45205" y1="69159" x2="45205" y2="69159"/>
                        <a14:foregroundMark x1="44292" y1="69159" x2="44292" y2="69159"/>
                        <a14:foregroundMark x1="44292" y1="69159" x2="44292" y2="69159"/>
                        <a14:foregroundMark x1="43836" y1="69159" x2="43836" y2="69159"/>
                        <a14:foregroundMark x1="44292" y1="60748" x2="44292" y2="60748"/>
                        <a14:foregroundMark x1="44292" y1="60748" x2="41553" y2="60748"/>
                        <a14:foregroundMark x1="38813" y1="61215" x2="38813" y2="61215"/>
                        <a14:foregroundMark x1="38813" y1="62150" x2="39726" y2="64019"/>
                        <a14:foregroundMark x1="39726" y1="64019" x2="39726" y2="64019"/>
                        <a14:foregroundMark x1="41096" y1="65421" x2="38813" y2="67290"/>
                        <a14:foregroundMark x1="33333" y1="67757" x2="34703" y2="71963"/>
                        <a14:foregroundMark x1="36986" y1="71963" x2="36986" y2="719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9972" y="1361400"/>
            <a:ext cx="2085975" cy="2038350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6398025" y="3804670"/>
            <a:ext cx="3024000" cy="0"/>
          </a:xfrm>
          <a:prstGeom prst="line">
            <a:avLst/>
          </a:prstGeom>
          <a:ln w="53975">
            <a:solidFill>
              <a:srgbClr val="3E5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7049077" y="3346576"/>
            <a:ext cx="1661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Analisis Rasio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72973" y="3858419"/>
            <a:ext cx="3117581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1">
                    <a:lumMod val="50000"/>
                  </a:schemeClr>
                </a:solidFill>
              </a:rPr>
              <a:t>Analisis Rasio merupakan ukuran perbandingan antara jumlah kebutuhan </a:t>
            </a:r>
            <a:r>
              <a:rPr lang="sv-SE" sz="1600" i="1" dirty="0">
                <a:solidFill>
                  <a:schemeClr val="accent1">
                    <a:lumMod val="50000"/>
                  </a:schemeClr>
                </a:solidFill>
              </a:rPr>
              <a:t>Talent </a:t>
            </a:r>
            <a:r>
              <a:rPr lang="sv-SE" sz="1600" dirty="0">
                <a:solidFill>
                  <a:schemeClr val="accent1">
                    <a:lumMod val="50000"/>
                  </a:schemeClr>
                </a:solidFill>
              </a:rPr>
              <a:t>dengan jumlah Jabatan Target dalam Manajemen Talenta yang akan kosong. </a:t>
            </a:r>
            <a:endParaRPr lang="id-ID" sz="16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id-ID" sz="1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d-ID" sz="1600" dirty="0">
                <a:solidFill>
                  <a:schemeClr val="accent1">
                    <a:lumMod val="50000"/>
                  </a:schemeClr>
                </a:solidFill>
              </a:rPr>
              <a:t>Contohnya:</a:t>
            </a:r>
          </a:p>
          <a:p>
            <a:r>
              <a:rPr lang="id-ID" sz="1600" dirty="0">
                <a:solidFill>
                  <a:schemeClr val="accent1">
                    <a:lumMod val="50000"/>
                  </a:schemeClr>
                </a:solidFill>
              </a:rPr>
              <a:t>1 : 3 s.d. 1 : 10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7E098A-DEAC-42A6-A037-8EE5A977753A}"/>
              </a:ext>
            </a:extLst>
          </p:cNvPr>
          <p:cNvSpPr/>
          <p:nvPr/>
        </p:nvSpPr>
        <p:spPr>
          <a:xfrm>
            <a:off x="3934213" y="368296"/>
            <a:ext cx="789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ANALISIS KEBUTUHAN </a:t>
            </a: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TALENT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C3FE72-098B-4385-BAD7-679956348AC7}"/>
              </a:ext>
            </a:extLst>
          </p:cNvPr>
          <p:cNvCxnSpPr/>
          <p:nvPr/>
        </p:nvCxnSpPr>
        <p:spPr>
          <a:xfrm>
            <a:off x="-626226" y="1194278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3">
            <a:extLst>
              <a:ext uri="{FF2B5EF4-FFF2-40B4-BE49-F238E27FC236}">
                <a16:creationId xmlns:a16="http://schemas.microsoft.com/office/drawing/2014/main" id="{3DB1F737-3D52-4347-98DD-AC2D8F9B8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298830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Table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900283"/>
              </p:ext>
            </p:extLst>
          </p:nvPr>
        </p:nvGraphicFramePr>
        <p:xfrm>
          <a:off x="5300533" y="1235540"/>
          <a:ext cx="2065851" cy="1766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6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8806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806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806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2" name="Circle: Hollow 61">
            <a:extLst>
              <a:ext uri="{FF2B5EF4-FFF2-40B4-BE49-F238E27FC236}">
                <a16:creationId xmlns:a16="http://schemas.microsoft.com/office/drawing/2014/main" id="{5E8D8D15-2C5C-4894-89FE-9336494507A6}"/>
              </a:ext>
            </a:extLst>
          </p:cNvPr>
          <p:cNvSpPr/>
          <p:nvPr/>
        </p:nvSpPr>
        <p:spPr>
          <a:xfrm>
            <a:off x="7576479" y="5691116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A7A81A2-60FA-4B80-99DF-EC09EB17CDD3}"/>
              </a:ext>
            </a:extLst>
          </p:cNvPr>
          <p:cNvSpPr/>
          <p:nvPr/>
        </p:nvSpPr>
        <p:spPr>
          <a:xfrm>
            <a:off x="9125863" y="569111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68" name="Circle: Hollow 67">
            <a:extLst>
              <a:ext uri="{FF2B5EF4-FFF2-40B4-BE49-F238E27FC236}">
                <a16:creationId xmlns:a16="http://schemas.microsoft.com/office/drawing/2014/main" id="{99962855-8710-407E-9BC9-F9D310132027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AA58936E-952D-43A6-9170-5D9C6AB87773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671133" y="5556391"/>
            <a:ext cx="194421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Kamus Kompetensi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 kompetensi jabatan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122315" y="4714725"/>
            <a:ext cx="2635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Pengukuran kompetensi manajerial melalui metode </a:t>
            </a:r>
            <a:r>
              <a:rPr kumimoji="0" lang="id-ID" sz="9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assessment center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83022" y="3904354"/>
            <a:ext cx="310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 Kompetensi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 </a:t>
            </a:r>
            <a:r>
              <a:rPr kumimoji="0" lang="id-ID" sz="9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Job Person Match </a:t>
            </a: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(JPM)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093293" y="3360791"/>
            <a:ext cx="31247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5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Input Nilai Kompetensi pada Pemetaan Pegawai 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514564" y="5587725"/>
            <a:ext cx="282303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Kontrak Kinerja (IKU) berdasarkan BSC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Penilaian Perilaku 360°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260028" y="4678717"/>
            <a:ext cx="2662146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Penilaian Kinerja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Dialog Kinerja (2 Periode)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Pelaksanaan Penilaian Perilaku (2 Periode)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5093335" y="2810816"/>
            <a:ext cx="9664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Rendah</a:t>
            </a: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025014" y="3935357"/>
            <a:ext cx="4647316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70% Capaian Kinerja Pegawai (CKP)  + 30% Nilai Perilaku (NP) = Nilai Kinerja Pegawai (NKP)</a:t>
            </a:r>
          </a:p>
          <a:p>
            <a:pPr marL="182563" marR="0" lvl="0" indent="-1825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Sasaran Kinerja Pegawai (SKP) + Nilai Perilaku (NP) = Nilai Prestasi Kerja Pegawai (NPKP/DP3)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852699" y="3362098"/>
            <a:ext cx="2902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Input Nilai Kinerja  pada Pemetaan Pegawai</a:t>
            </a: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16" name="Oval 115"/>
          <p:cNvSpPr/>
          <p:nvPr/>
        </p:nvSpPr>
        <p:spPr>
          <a:xfrm>
            <a:off x="5421452" y="1305684"/>
            <a:ext cx="395453" cy="379219"/>
          </a:xfrm>
          <a:prstGeom prst="ellipse">
            <a:avLst/>
          </a:prstGeom>
          <a:solidFill>
            <a:srgbClr val="01C0B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7" name="Oval 116"/>
          <p:cNvSpPr/>
          <p:nvPr/>
        </p:nvSpPr>
        <p:spPr>
          <a:xfrm>
            <a:off x="5409577" y="1900456"/>
            <a:ext cx="395453" cy="37921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18" name="Oval 117"/>
          <p:cNvSpPr/>
          <p:nvPr/>
        </p:nvSpPr>
        <p:spPr>
          <a:xfrm>
            <a:off x="5409578" y="2458141"/>
            <a:ext cx="395452" cy="37921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19" name="Oval 118"/>
          <p:cNvSpPr/>
          <p:nvPr/>
        </p:nvSpPr>
        <p:spPr>
          <a:xfrm>
            <a:off x="6135733" y="2458141"/>
            <a:ext cx="395453" cy="379219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0" name="Oval 119"/>
          <p:cNvSpPr/>
          <p:nvPr/>
        </p:nvSpPr>
        <p:spPr>
          <a:xfrm>
            <a:off x="6864576" y="2460065"/>
            <a:ext cx="395452" cy="379219"/>
          </a:xfrm>
          <a:prstGeom prst="ellipse">
            <a:avLst/>
          </a:prstGeom>
          <a:solidFill>
            <a:srgbClr val="01C0B1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21" name="Oval 120"/>
          <p:cNvSpPr/>
          <p:nvPr/>
        </p:nvSpPr>
        <p:spPr>
          <a:xfrm>
            <a:off x="6125010" y="1900456"/>
            <a:ext cx="395453" cy="37921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2" name="Oval 121"/>
          <p:cNvSpPr/>
          <p:nvPr/>
        </p:nvSpPr>
        <p:spPr>
          <a:xfrm>
            <a:off x="6125010" y="1305684"/>
            <a:ext cx="395453" cy="37921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123" name="Oval 122"/>
          <p:cNvSpPr/>
          <p:nvPr/>
        </p:nvSpPr>
        <p:spPr>
          <a:xfrm>
            <a:off x="6852699" y="1305684"/>
            <a:ext cx="395452" cy="379219"/>
          </a:xfrm>
          <a:prstGeom prst="ellipse">
            <a:avLst/>
          </a:prstGeom>
          <a:solidFill>
            <a:schemeClr val="accent4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124" name="Oval 123"/>
          <p:cNvSpPr/>
          <p:nvPr/>
        </p:nvSpPr>
        <p:spPr>
          <a:xfrm>
            <a:off x="6864576" y="1900456"/>
            <a:ext cx="395452" cy="37921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cxnSp>
        <p:nvCxnSpPr>
          <p:cNvPr id="126" name="Straight Arrow Connector 125"/>
          <p:cNvCxnSpPr/>
          <p:nvPr/>
        </p:nvCxnSpPr>
        <p:spPr>
          <a:xfrm flipV="1">
            <a:off x="5118055" y="1096572"/>
            <a:ext cx="0" cy="1980000"/>
          </a:xfrm>
          <a:prstGeom prst="straightConnector1">
            <a:avLst/>
          </a:prstGeom>
          <a:ln>
            <a:solidFill>
              <a:srgbClr val="02416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>
            <a:off x="5117851" y="3071143"/>
            <a:ext cx="2340000" cy="0"/>
          </a:xfrm>
          <a:prstGeom prst="straightConnector1">
            <a:avLst/>
          </a:prstGeom>
          <a:ln>
            <a:solidFill>
              <a:srgbClr val="024162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4192186" y="1053475"/>
            <a:ext cx="16247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Kompetensi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514564" y="2845798"/>
            <a:ext cx="2212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Kinerja (NKP = 70% CKP + 30% NP)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7569081" y="2373413"/>
            <a:ext cx="26605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PP 46 Tahun 2011 ttg Penilaian Kinerja PNS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KMK 467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/KMK.01/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2014 ttg Pengelolaan Kinerja Kementerian Keuangan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826741" y="2353788"/>
            <a:ext cx="3226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PMK 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60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/PMK.01/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201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6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ttg Manajemen Talenta Kementerian Keuangan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kumimoji="0" lang="en-AU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sebagaimana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kumimoji="0" lang="en-AU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telah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kumimoji="0" lang="en-AU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diubah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kumimoji="0" lang="en-AU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dengan</a:t>
            </a: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PMK 161/PMK.01/2017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KMK 130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/KMK.01/</a:t>
            </a:r>
            <a:r>
              <a: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2013 ttg Penataan Pegawai</a:t>
            </a:r>
          </a:p>
        </p:txBody>
      </p:sp>
      <p:sp>
        <p:nvSpPr>
          <p:cNvPr id="132" name="5-Point Star 131"/>
          <p:cNvSpPr/>
          <p:nvPr/>
        </p:nvSpPr>
        <p:spPr>
          <a:xfrm>
            <a:off x="7062302" y="1141517"/>
            <a:ext cx="255600" cy="255600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6058577" y="2810912"/>
            <a:ext cx="9664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Sedang</a:t>
            </a: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6770247" y="2810775"/>
            <a:ext cx="9664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Tinggi</a:t>
            </a: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5046689" y="1561551"/>
            <a:ext cx="9664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Tinggi</a:t>
            </a: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054242" y="2166500"/>
            <a:ext cx="9664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Sedang</a:t>
            </a:r>
            <a:endParaRPr kumimoji="0" lang="id-ID" sz="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2312609" y="1188035"/>
            <a:ext cx="27588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(jumlah kompetensi umum* dan inti**)</a:t>
            </a:r>
          </a:p>
          <a:p>
            <a:pPr marL="177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*Integrity, Stakeholder Focus, Continuous Improvement</a:t>
            </a:r>
          </a:p>
          <a:p>
            <a:pPr marL="177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9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**In-depth Problem Solving, Planning and Organizing, Managing Others, Meeting Leadership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859326" y="1866819"/>
            <a:ext cx="132378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7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(</a:t>
            </a:r>
            <a:r>
              <a:rPr kumimoji="0" lang="en-AU" sz="700" b="0" i="1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Kompetensi</a:t>
            </a:r>
            <a:r>
              <a:rPr kumimoji="0" lang="en-AU" sz="7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kumimoji="0" lang="en-AU" sz="700" b="0" i="1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untuk</a:t>
            </a:r>
            <a:r>
              <a:rPr kumimoji="0" lang="en-AU" sz="700" b="0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JPTP)</a:t>
            </a:r>
            <a:endParaRPr kumimoji="0" lang="id-ID" sz="9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337C8B6-443F-4894-BAB5-BF768396662C}"/>
              </a:ext>
            </a:extLst>
          </p:cNvPr>
          <p:cNvSpPr/>
          <p:nvPr/>
        </p:nvSpPr>
        <p:spPr>
          <a:xfrm>
            <a:off x="210791" y="105864"/>
            <a:ext cx="77430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IDENTIFIKASI CALON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TALENT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Pemetaan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ill Sans MT" panose="020B0502020104020203" pitchFamily="34" charset="0"/>
              </a:rPr>
              <a:t>Pegawai</a:t>
            </a:r>
            <a:endParaRPr kumimoji="0" lang="id-ID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Gill Sans MT" panose="020B0502020104020203" pitchFamily="34" charset="0"/>
            </a:endParaRPr>
          </a:p>
        </p:txBody>
      </p:sp>
      <p:sp>
        <p:nvSpPr>
          <p:cNvPr id="61" name="TextBox 23">
            <a:extLst>
              <a:ext uri="{FF2B5EF4-FFF2-40B4-BE49-F238E27FC236}">
                <a16:creationId xmlns:a16="http://schemas.microsoft.com/office/drawing/2014/main" id="{B11761CF-2FF5-4AF7-BA0E-C634185DC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995" y="6506169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498A59DF-1CE6-41C8-BDDC-F1F81DE9DC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19"/>
          <a:stretch/>
        </p:blipFill>
        <p:spPr>
          <a:xfrm>
            <a:off x="4536545" y="3463315"/>
            <a:ext cx="3039934" cy="3414302"/>
          </a:xfrm>
          <a:prstGeom prst="rect">
            <a:avLst/>
          </a:prstGeom>
        </p:spPr>
      </p:pic>
      <p:sp>
        <p:nvSpPr>
          <p:cNvPr id="71" name="Oval 70">
            <a:extLst>
              <a:ext uri="{FF2B5EF4-FFF2-40B4-BE49-F238E27FC236}">
                <a16:creationId xmlns:a16="http://schemas.microsoft.com/office/drawing/2014/main" id="{CDC0046C-54A7-42A1-997D-3D65A9926B39}"/>
              </a:ext>
            </a:extLst>
          </p:cNvPr>
          <p:cNvSpPr/>
          <p:nvPr/>
        </p:nvSpPr>
        <p:spPr>
          <a:xfrm>
            <a:off x="5838422" y="5525057"/>
            <a:ext cx="432000" cy="43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BE5FCFA-9FC1-472C-A4AB-38698493D25D}"/>
              </a:ext>
            </a:extLst>
          </p:cNvPr>
          <p:cNvSpPr/>
          <p:nvPr/>
        </p:nvSpPr>
        <p:spPr>
          <a:xfrm>
            <a:off x="5838422" y="4707956"/>
            <a:ext cx="432000" cy="432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B617C8F9-50A5-4EBA-94F6-3C985AE682E9}"/>
              </a:ext>
            </a:extLst>
          </p:cNvPr>
          <p:cNvSpPr/>
          <p:nvPr/>
        </p:nvSpPr>
        <p:spPr>
          <a:xfrm>
            <a:off x="5838422" y="3911123"/>
            <a:ext cx="432000" cy="4320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CFD599F-8AF5-47DE-9423-6E302D27986F}"/>
              </a:ext>
            </a:extLst>
          </p:cNvPr>
          <p:cNvSpPr/>
          <p:nvPr/>
        </p:nvSpPr>
        <p:spPr>
          <a:xfrm>
            <a:off x="5853088" y="3276403"/>
            <a:ext cx="432000" cy="4320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20ECC16-9C92-4025-A761-E28A5280141C}"/>
              </a:ext>
            </a:extLst>
          </p:cNvPr>
          <p:cNvSpPr txBox="1"/>
          <p:nvPr/>
        </p:nvSpPr>
        <p:spPr>
          <a:xfrm>
            <a:off x="5758368" y="5994928"/>
            <a:ext cx="66303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1DF9C45-83DD-46F2-BD8D-9DF4F2C04AE6}"/>
              </a:ext>
            </a:extLst>
          </p:cNvPr>
          <p:cNvSpPr/>
          <p:nvPr/>
        </p:nvSpPr>
        <p:spPr>
          <a:xfrm>
            <a:off x="5706410" y="5139476"/>
            <a:ext cx="6960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Proses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76B72DE-DF74-4FDF-93D6-B863500C6617}"/>
              </a:ext>
            </a:extLst>
          </p:cNvPr>
          <p:cNvSpPr/>
          <p:nvPr/>
        </p:nvSpPr>
        <p:spPr>
          <a:xfrm>
            <a:off x="5706410" y="4326101"/>
            <a:ext cx="966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Output</a:t>
            </a:r>
            <a:r>
              <a:rPr lang="id-ID" sz="14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04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8C039B21-6B1C-4FAD-8513-B5F9C907958F}"/>
              </a:ext>
            </a:extLst>
          </p:cNvPr>
          <p:cNvSpPr/>
          <p:nvPr/>
        </p:nvSpPr>
        <p:spPr>
          <a:xfrm>
            <a:off x="-1023379" y="3480814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0BF0032-23B8-40B3-83D5-5CAC5963F6F6}"/>
              </a:ext>
            </a:extLst>
          </p:cNvPr>
          <p:cNvSpPr/>
          <p:nvPr/>
        </p:nvSpPr>
        <p:spPr>
          <a:xfrm>
            <a:off x="10997821" y="-1166884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E73D3E43-50AC-4E43-AC49-6A6B45B2D7F1}"/>
              </a:ext>
            </a:extLst>
          </p:cNvPr>
          <p:cNvSpPr/>
          <p:nvPr/>
        </p:nvSpPr>
        <p:spPr>
          <a:xfrm>
            <a:off x="9672000" y="5598000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1538118" y="3418457"/>
            <a:ext cx="2719556" cy="1647350"/>
            <a:chOff x="172991" y="2224358"/>
            <a:chExt cx="2123240" cy="1232522"/>
          </a:xfrm>
        </p:grpSpPr>
        <p:sp>
          <p:nvSpPr>
            <p:cNvPr id="62" name="TextBox 61"/>
            <p:cNvSpPr txBox="1"/>
            <p:nvPr/>
          </p:nvSpPr>
          <p:spPr>
            <a:xfrm>
              <a:off x="172991" y="2224358"/>
              <a:ext cx="2123240" cy="7138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tabLst>
                  <a:tab pos="804863" algn="l"/>
                  <a:tab pos="982663" algn="l"/>
                </a:tabLst>
              </a:pPr>
              <a:r>
                <a:rPr lang="id-ID" sz="1400" b="1" dirty="0">
                  <a:solidFill>
                    <a:schemeClr val="accent1">
                      <a:lumMod val="50000"/>
                    </a:schemeClr>
                  </a:solidFill>
                </a:rPr>
                <a:t>Rekam Jejak </a:t>
              </a:r>
              <a:r>
                <a:rPr lang="en-AU" sz="1400" b="1" dirty="0" err="1">
                  <a:solidFill>
                    <a:schemeClr val="accent1">
                      <a:lumMod val="50000"/>
                    </a:schemeClr>
                  </a:solidFill>
                </a:rPr>
                <a:t>dan</a:t>
              </a:r>
              <a:r>
                <a:rPr lang="en-AU" sz="14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AU" sz="1400" b="1" dirty="0" err="1">
                  <a:solidFill>
                    <a:schemeClr val="accent1">
                      <a:lumMod val="50000"/>
                    </a:schemeClr>
                  </a:solidFill>
                </a:rPr>
                <a:t>Integritas</a:t>
              </a:r>
              <a:endParaRPr lang="en-US" sz="1400" b="1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 algn="ctr">
                <a:tabLst>
                  <a:tab pos="804863" algn="l"/>
                  <a:tab pos="982663" algn="l"/>
                </a:tabLst>
              </a:pPr>
              <a:r>
                <a:rPr lang="id-ID" sz="1400" dirty="0">
                  <a:solidFill>
                    <a:schemeClr val="accent1">
                      <a:lumMod val="50000"/>
                    </a:schemeClr>
                  </a:solidFill>
                </a:rPr>
                <a:t>Mengeliminasi Calon </a:t>
              </a:r>
              <a:r>
                <a:rPr lang="id-ID" sz="1400" i="1" dirty="0">
                  <a:solidFill>
                    <a:schemeClr val="accent1">
                      <a:lumMod val="50000"/>
                    </a:schemeClr>
                  </a:solidFill>
                </a:rPr>
                <a:t>Talent</a:t>
              </a:r>
              <a:r>
                <a:rPr lang="id-ID" sz="1400" dirty="0">
                  <a:solidFill>
                    <a:schemeClr val="accent1">
                      <a:lumMod val="50000"/>
                    </a:schemeClr>
                  </a:solidFill>
                </a:rPr>
                <a:t> yang tercatat pernah melakukan hukuman disiplin kategori </a:t>
              </a:r>
              <a:r>
                <a:rPr lang="id-ID" sz="1400" i="1" dirty="0">
                  <a:solidFill>
                    <a:schemeClr val="accent1">
                      <a:lumMod val="50000"/>
                    </a:schemeClr>
                  </a:solidFill>
                </a:rPr>
                <a:t>fraud</a:t>
              </a:r>
              <a:r>
                <a:rPr lang="en-US" sz="1400" i="1" dirty="0">
                  <a:solidFill>
                    <a:schemeClr val="accent1">
                      <a:lumMod val="50000"/>
                    </a:schemeClr>
                  </a:solidFill>
                </a:rPr>
                <a:t>.</a:t>
              </a:r>
              <a:endParaRPr lang="en-US" sz="1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06519" y="3203579"/>
              <a:ext cx="1856183" cy="2533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FD3633"/>
                  </a:solidFill>
                  <a:latin typeface="Gill Sans MT" panose="020B0502020104020203" pitchFamily="34" charset="0"/>
                </a:rPr>
                <a:t>INTEGRITAS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 flipV="1">
              <a:off x="360000" y="3070892"/>
              <a:ext cx="1728000" cy="0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4257673" y="1301904"/>
            <a:ext cx="6979309" cy="4394046"/>
            <a:chOff x="3042981" y="1195177"/>
            <a:chExt cx="6979309" cy="5533200"/>
          </a:xfrm>
        </p:grpSpPr>
        <p:sp>
          <p:nvSpPr>
            <p:cNvPr id="67" name="Rectangle 66"/>
            <p:cNvSpPr/>
            <p:nvPr/>
          </p:nvSpPr>
          <p:spPr>
            <a:xfrm>
              <a:off x="3205763" y="1195177"/>
              <a:ext cx="6723795" cy="5533200"/>
            </a:xfrm>
            <a:prstGeom prst="rect">
              <a:avLst/>
            </a:prstGeom>
            <a:solidFill>
              <a:srgbClr val="F36958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42981" y="1271983"/>
              <a:ext cx="6979309" cy="52802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271463">
                <a:lnSpc>
                  <a:spcPct val="150000"/>
                </a:lnSpc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Seleksi Rekam Jejak dan Integritas dilakukan Oleh Inspektorat Jenderal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/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atau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Unit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Kepatuhan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Internal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untuk memastikan Calon 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Talent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memiliki </a:t>
              </a:r>
              <a:r>
                <a:rPr lang="id-ID" sz="1300" b="1" dirty="0">
                  <a:cs typeface="Arial" panose="020B0604020202020204" pitchFamily="34" charset="0"/>
                </a:rPr>
                <a:t>integritas yang tinggi</a:t>
              </a:r>
              <a:r>
                <a:rPr lang="id-ID" sz="1300" dirty="0">
                  <a:cs typeface="Arial" panose="020B0604020202020204" pitchFamily="34" charset="0"/>
                </a:rPr>
                <a:t>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dengan memilih Calon 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Talent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yang:</a:t>
              </a:r>
            </a:p>
            <a:p>
              <a:pPr marL="271463">
                <a:lnSpc>
                  <a:spcPct val="150000"/>
                </a:lnSpc>
              </a:pPr>
              <a:endParaRPr lang="id-ID" sz="4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533400" indent="-261938">
                <a:lnSpc>
                  <a:spcPct val="150000"/>
                </a:lnSpc>
                <a:buClr>
                  <a:srgbClr val="F79646">
                    <a:lumMod val="75000"/>
                  </a:srgbClr>
                </a:buClr>
                <a:buFont typeface="Wingdings" panose="05000000000000000000" pitchFamily="2" charset="2"/>
                <a:buChar char="q"/>
                <a:tabLst>
                  <a:tab pos="533400" algn="l"/>
                </a:tabLst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Tidak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sedang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menjalani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hukuman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disiplin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;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atau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endParaRPr lang="id-ID" sz="13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533400" indent="-261938">
                <a:lnSpc>
                  <a:spcPct val="150000"/>
                </a:lnSpc>
                <a:buClr>
                  <a:srgbClr val="F79646">
                    <a:lumMod val="75000"/>
                  </a:srgbClr>
                </a:buClr>
                <a:buFont typeface="Wingdings" panose="05000000000000000000" pitchFamily="2" charset="2"/>
                <a:buChar char="q"/>
                <a:tabLst>
                  <a:tab pos="533400" algn="l"/>
                </a:tabLst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T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idak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pernah dijatuhi hukuman disiplin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atas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pelanggaran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yang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bersifat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fraud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(antara lain</a:t>
              </a:r>
              <a:r>
                <a:rPr lang="en-US" sz="1300" dirty="0">
                  <a:solidFill>
                    <a:schemeClr val="bg1"/>
                  </a:solidFill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penyalahgunaan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wewenang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korupsi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kolusi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,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/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atau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nepotisme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yang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menyebabkan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kerugian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negara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); atau</a:t>
              </a:r>
            </a:p>
            <a:p>
              <a:pPr marL="533400" indent="-261938">
                <a:lnSpc>
                  <a:spcPct val="150000"/>
                </a:lnSpc>
                <a:buClr>
                  <a:srgbClr val="F79646">
                    <a:lumMod val="75000"/>
                  </a:srgbClr>
                </a:buClr>
                <a:buFont typeface="Wingdings" panose="05000000000000000000" pitchFamily="2" charset="2"/>
                <a:buChar char="q"/>
                <a:tabLst>
                  <a:tab pos="533400" algn="l"/>
                </a:tabLst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S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edang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dalam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proses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pemeriksaan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atas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dugaan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pelanggaran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yang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bersifat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fraud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yang berhubungan dengan Jabatan dari Calon 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Talent 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hasil Konfirmasi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.</a:t>
              </a:r>
              <a:endParaRPr lang="id-ID" sz="13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271463">
                <a:lnSpc>
                  <a:spcPct val="150000"/>
                </a:lnSpc>
              </a:pPr>
              <a:endParaRPr lang="id-ID" sz="6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442913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Integritas merupakan prasyarat utama dalam mengemban amanah menduduki jabatan stru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k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tural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j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uga </a:t>
              </a:r>
              <a:r>
                <a:rPr lang="en-US" sz="1300" dirty="0" err="1">
                  <a:solidFill>
                    <a:schemeClr val="bg1"/>
                  </a:solidFill>
                  <a:cs typeface="Arial" panose="020B0604020202020204" pitchFamily="34" charset="0"/>
                </a:rPr>
                <a:t>merupakan</a:t>
              </a:r>
              <a:r>
                <a:rPr lang="en-US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id-ID" sz="1300" i="1" dirty="0">
                  <a:solidFill>
                    <a:schemeClr val="bg1"/>
                  </a:solidFill>
                  <a:cs typeface="Arial" panose="020B0604020202020204" pitchFamily="34" charset="0"/>
                </a:rPr>
                <a:t>core value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Kementerian Keuangan yang pertama.</a:t>
              </a:r>
            </a:p>
            <a:p>
              <a:pPr marL="442913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Riwayat hukuman disiplin diperoleh dari unit </a:t>
              </a:r>
              <a:r>
                <a:rPr lang="sv-SE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pengawasan intern atas pelaksanaan tugas di lingkungan</a:t>
              </a:r>
              <a:r>
                <a:rPr lang="id-ID" sz="1300" dirty="0">
                  <a:solidFill>
                    <a:schemeClr val="bg1"/>
                  </a:solidFill>
                  <a:cs typeface="Arial" panose="020B0604020202020204" pitchFamily="34" charset="0"/>
                </a:rPr>
                <a:t> Kementerian Keuangan dan di lingkungan unit eselon I.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4617DF5C-8D88-4FC4-8AA3-AE68A7C6B647}"/>
              </a:ext>
            </a:extLst>
          </p:cNvPr>
          <p:cNvSpPr/>
          <p:nvPr/>
        </p:nvSpPr>
        <p:spPr>
          <a:xfrm>
            <a:off x="297136" y="145781"/>
            <a:ext cx="697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IDENTIFIKASI CALON </a:t>
            </a: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</a:rPr>
              <a:t>TALENT</a:t>
            </a:r>
          </a:p>
          <a:p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Seleksi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Rekam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Jejak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dan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Integritas</a:t>
            </a:r>
            <a:endParaRPr lang="id-ID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7944AF3-CAEB-4FDB-9F13-3CF105F92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78" b="95883" l="6897" r="92971">
                        <a14:foregroundMark x1="39655" y1="7703" x2="39655" y2="7703"/>
                        <a14:foregroundMark x1="41910" y1="5710" x2="41910" y2="5710"/>
                        <a14:foregroundMark x1="12599" y1="25631" x2="12599" y2="25631"/>
                        <a14:foregroundMark x1="6897" y1="38513" x2="6897" y2="38513"/>
                        <a14:foregroundMark x1="11273" y1="71846" x2="11273" y2="71846"/>
                        <a14:foregroundMark x1="93103" y1="41434" x2="93103" y2="41434"/>
                        <a14:foregroundMark x1="61804" y1="92563" x2="61804" y2="92563"/>
                        <a14:foregroundMark x1="65650" y1="91899" x2="65650" y2="91899"/>
                        <a14:foregroundMark x1="49337" y1="95883" x2="49337" y2="95883"/>
                        <a14:foregroundMark x1="49735" y1="43161" x2="49735" y2="43161"/>
                        <a14:foregroundMark x1="50928" y1="66667" x2="50928" y2="6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0285" y="1246778"/>
            <a:ext cx="2174563" cy="2171679"/>
          </a:xfrm>
          <a:prstGeom prst="rect">
            <a:avLst/>
          </a:prstGeom>
        </p:spPr>
      </p:pic>
      <p:sp>
        <p:nvSpPr>
          <p:cNvPr id="21" name="TextBox 23">
            <a:extLst>
              <a:ext uri="{FF2B5EF4-FFF2-40B4-BE49-F238E27FC236}">
                <a16:creationId xmlns:a16="http://schemas.microsoft.com/office/drawing/2014/main" id="{54F21205-CAA2-4EC8-86B8-15829AD70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36240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48478A-EF09-46EF-9898-93CC20179877}"/>
              </a:ext>
            </a:extLst>
          </p:cNvPr>
          <p:cNvSpPr/>
          <p:nvPr/>
        </p:nvSpPr>
        <p:spPr>
          <a:xfrm>
            <a:off x="6162675" y="0"/>
            <a:ext cx="6029325" cy="6858000"/>
          </a:xfrm>
          <a:prstGeom prst="rec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52105F39-5D33-43D9-BFC9-A432C33F2764}"/>
              </a:ext>
            </a:extLst>
          </p:cNvPr>
          <p:cNvSpPr/>
          <p:nvPr/>
        </p:nvSpPr>
        <p:spPr>
          <a:xfrm>
            <a:off x="7576479" y="5691116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69CE1AB-A015-48EB-8D1D-0171F7D8FF62}"/>
              </a:ext>
            </a:extLst>
          </p:cNvPr>
          <p:cNvSpPr/>
          <p:nvPr/>
        </p:nvSpPr>
        <p:spPr>
          <a:xfrm>
            <a:off x="9125863" y="569111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7" name="Circle: Hollow 16">
            <a:extLst>
              <a:ext uri="{FF2B5EF4-FFF2-40B4-BE49-F238E27FC236}">
                <a16:creationId xmlns:a16="http://schemas.microsoft.com/office/drawing/2014/main" id="{0E570B53-FB3A-4A55-AD8A-15436514F1E1}"/>
              </a:ext>
            </a:extLst>
          </p:cNvPr>
          <p:cNvSpPr/>
          <p:nvPr/>
        </p:nvSpPr>
        <p:spPr>
          <a:xfrm>
            <a:off x="-924108" y="5269497"/>
            <a:ext cx="2520000" cy="2520000"/>
          </a:xfrm>
          <a:prstGeom prst="donut">
            <a:avLst/>
          </a:prstGeom>
          <a:solidFill>
            <a:srgbClr val="CD4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77648" y="2380138"/>
            <a:ext cx="5540317" cy="2469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algn="ctr">
              <a:lnSpc>
                <a:spcPct val="150000"/>
              </a:lnSpc>
            </a:pP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Seleksi Administrasi merupakan proses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seleksi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calon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id-ID" sz="1600" i="1" dirty="0">
                <a:solidFill>
                  <a:schemeClr val="bg1"/>
                </a:solidFill>
                <a:cs typeface="Arial" panose="020B0604020202020204" pitchFamily="34" charset="0"/>
              </a:rPr>
              <a:t>Talent 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berdasarkan syarat administra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jabatan yang akan diisi oleh 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C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alon </a:t>
            </a:r>
            <a:r>
              <a:rPr lang="id-ID" sz="16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, yaitu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antara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lain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usia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pangkat/golongan, pendidikan, dan masa kerja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dalam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jabatan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setingkat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yang 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diduduki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nya</a:t>
            </a:r>
            <a:r>
              <a:rPr lang="id-ID" sz="16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  <a:p>
            <a:pPr marL="271463" algn="ctr">
              <a:lnSpc>
                <a:spcPct val="150000"/>
              </a:lnSpc>
            </a:pPr>
            <a:endParaRPr lang="id-ID" sz="1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71463" algn="ctr">
              <a:lnSpc>
                <a:spcPct val="150000"/>
              </a:lnSpc>
            </a:pPr>
            <a:endParaRPr lang="id-ID" sz="9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5592000" y="1387486"/>
            <a:ext cx="1188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5F36ECD1-FDAB-4EDB-AB63-8FCD5D5D9487}"/>
              </a:ext>
            </a:extLst>
          </p:cNvPr>
          <p:cNvSpPr/>
          <p:nvPr/>
        </p:nvSpPr>
        <p:spPr>
          <a:xfrm>
            <a:off x="335892" y="259879"/>
            <a:ext cx="697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IDENTIFIKASI CALON </a:t>
            </a: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</a:rPr>
              <a:t>TALENT</a:t>
            </a:r>
          </a:p>
          <a:p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Seleksi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Administrasi</a:t>
            </a:r>
            <a:endParaRPr lang="id-ID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A11546A-30A7-4F58-9724-D1F1BA2113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373" y="89565"/>
            <a:ext cx="2026955" cy="8683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420072C-8F2B-4453-8087-14E899195222}"/>
              </a:ext>
            </a:extLst>
          </p:cNvPr>
          <p:cNvSpPr txBox="1"/>
          <p:nvPr/>
        </p:nvSpPr>
        <p:spPr>
          <a:xfrm>
            <a:off x="496900" y="1897371"/>
            <a:ext cx="84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Syarat: </a:t>
            </a:r>
            <a:endParaRPr lang="en-US" sz="14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1E034DE-3AFD-42ED-91E5-1F9286C472DE}"/>
              </a:ext>
            </a:extLst>
          </p:cNvPr>
          <p:cNvSpPr txBox="1"/>
          <p:nvPr/>
        </p:nvSpPr>
        <p:spPr>
          <a:xfrm>
            <a:off x="657642" y="2311138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(1)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Golongan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minimal</a:t>
            </a:r>
            <a:endParaRPr lang="en-US" sz="12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A2A864-7CF9-40C9-A757-1870423E4210}"/>
              </a:ext>
            </a:extLst>
          </p:cNvPr>
          <p:cNvSpPr txBox="1"/>
          <p:nvPr/>
        </p:nvSpPr>
        <p:spPr>
          <a:xfrm>
            <a:off x="1218513" y="2724905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(2)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Pendidikan minimal</a:t>
            </a:r>
            <a:endParaRPr lang="en-US" sz="12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58D269-7DBA-43C5-B983-3B5BEF272278}"/>
              </a:ext>
            </a:extLst>
          </p:cNvPr>
          <p:cNvSpPr txBox="1"/>
          <p:nvPr/>
        </p:nvSpPr>
        <p:spPr>
          <a:xfrm>
            <a:off x="1822242" y="3246881"/>
            <a:ext cx="367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(3) Masa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kerja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dalam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eselon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isasi jabatan</a:t>
            </a:r>
            <a:endParaRPr lang="en-US" sz="12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id="{6F0769CB-5C35-49F9-8298-6DD639D23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026CD64A-5D9F-444E-ADEE-C4E2E438273F}"/>
              </a:ext>
            </a:extLst>
          </p:cNvPr>
          <p:cNvSpPr/>
          <p:nvPr/>
        </p:nvSpPr>
        <p:spPr>
          <a:xfrm>
            <a:off x="3064634" y="4482045"/>
            <a:ext cx="1795272" cy="1847088"/>
          </a:xfrm>
          <a:prstGeom prst="rect">
            <a:avLst/>
          </a:prstGeom>
          <a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315" b="97753" l="5556" r="95833">
                          <a14:foregroundMark x1="24769" y1="8539" x2="24769" y2="8539"/>
                          <a14:foregroundMark x1="5556" y1="22472" x2="5556" y2="22472"/>
                          <a14:foregroundMark x1="55556" y1="97079" x2="55556" y2="97079"/>
                          <a14:foregroundMark x1="58565" y1="94607" x2="58565" y2="94607"/>
                          <a14:foregroundMark x1="95833" y1="97753" x2="95833" y2="9775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FF79DA-A22A-4959-97AA-546B4CBCAB0D}"/>
              </a:ext>
            </a:extLst>
          </p:cNvPr>
          <p:cNvSpPr txBox="1"/>
          <p:nvPr/>
        </p:nvSpPr>
        <p:spPr>
          <a:xfrm>
            <a:off x="-242958" y="4311158"/>
            <a:ext cx="36776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*) </a:t>
            </a:r>
            <a:r>
              <a:rPr lang="en-US" sz="11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Sesuai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dengan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syarat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jabatan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pada PP 11/2017</a:t>
            </a:r>
            <a:endParaRPr lang="en-US" sz="12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33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3CA5C5D5-9C72-426D-855B-6C117DB02061}"/>
              </a:ext>
            </a:extLst>
          </p:cNvPr>
          <p:cNvSpPr/>
          <p:nvPr/>
        </p:nvSpPr>
        <p:spPr>
          <a:xfrm>
            <a:off x="-1023379" y="3480814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E010383-2121-45D9-A85B-52FCF2537E1D}"/>
              </a:ext>
            </a:extLst>
          </p:cNvPr>
          <p:cNvSpPr/>
          <p:nvPr/>
        </p:nvSpPr>
        <p:spPr>
          <a:xfrm>
            <a:off x="10997821" y="-1166884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0085347E-91D1-4A85-AE14-5208EE349C60}"/>
              </a:ext>
            </a:extLst>
          </p:cNvPr>
          <p:cNvSpPr/>
          <p:nvPr/>
        </p:nvSpPr>
        <p:spPr>
          <a:xfrm>
            <a:off x="9672000" y="5598000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4186B8F-4678-434C-85B0-3B9D15B467F1}"/>
              </a:ext>
            </a:extLst>
          </p:cNvPr>
          <p:cNvSpPr/>
          <p:nvPr/>
        </p:nvSpPr>
        <p:spPr>
          <a:xfrm>
            <a:off x="-264" y="0"/>
            <a:ext cx="6544806" cy="6858000"/>
          </a:xfrm>
          <a:prstGeom prst="rec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3972" y="1566506"/>
            <a:ext cx="6067530" cy="4724370"/>
          </a:xfrm>
          <a:prstGeom prst="rect">
            <a:avLst/>
          </a:prstGeom>
          <a:noFill/>
          <a:ln w="19050">
            <a:solidFill>
              <a:srgbClr val="FF9F00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95250" algn="ctr"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  <a:cs typeface="Arial" panose="020B0604020202020204" pitchFamily="34" charset="0"/>
              </a:rPr>
              <a:t>Dalam Melakukan Konfirmasi, unit Eselon I dan Eselon II:</a:t>
            </a:r>
          </a:p>
          <a:p>
            <a:endParaRPr lang="id-ID" sz="1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1400" dirty="0">
                <a:solidFill>
                  <a:schemeClr val="bg1"/>
                </a:solidFill>
              </a:rPr>
              <a:t>M</a:t>
            </a:r>
            <a:r>
              <a:rPr lang="sv-SE" sz="1400" dirty="0">
                <a:solidFill>
                  <a:schemeClr val="bg1"/>
                </a:solidFill>
              </a:rPr>
              <a:t>enggunakan data primer hasil pemetaan kompetensi dan kinerja dalam 9 boks pemetaan</a:t>
            </a:r>
            <a:r>
              <a:rPr lang="id-ID" sz="1400" dirty="0">
                <a:solidFill>
                  <a:schemeClr val="bg1"/>
                </a:solidFill>
              </a:rPr>
              <a:t>:</a:t>
            </a:r>
          </a:p>
          <a:p>
            <a:pPr marL="628650" indent="-285750">
              <a:buFont typeface="Wingdings" panose="05000000000000000000" pitchFamily="2" charset="2"/>
              <a:buChar char="ü"/>
            </a:pPr>
            <a:r>
              <a:rPr lang="sv-SE" sz="1400" dirty="0">
                <a:solidFill>
                  <a:schemeClr val="bg1"/>
                </a:solidFill>
              </a:rPr>
              <a:t>Pengelola Manajemen Talenta Pusat </a:t>
            </a:r>
            <a:r>
              <a:rPr lang="id-ID" sz="1400" dirty="0">
                <a:solidFill>
                  <a:schemeClr val="bg1"/>
                </a:solidFill>
              </a:rPr>
              <a:t>untuk Calon </a:t>
            </a:r>
            <a:r>
              <a:rPr lang="id-ID" sz="1400" i="1" dirty="0">
                <a:solidFill>
                  <a:schemeClr val="bg1"/>
                </a:solidFill>
              </a:rPr>
              <a:t>Talent </a:t>
            </a:r>
            <a:r>
              <a:rPr lang="id-ID" sz="1400" dirty="0">
                <a:solidFill>
                  <a:schemeClr val="bg1"/>
                </a:solidFill>
              </a:rPr>
              <a:t>Jabatan Pimpinan Tinggi Pratama. </a:t>
            </a:r>
          </a:p>
          <a:p>
            <a:pPr marL="628650" indent="-285750">
              <a:buFont typeface="Wingdings" panose="05000000000000000000" pitchFamily="2" charset="2"/>
              <a:buChar char="ü"/>
            </a:pPr>
            <a:r>
              <a:rPr lang="id-ID" sz="1400" dirty="0">
                <a:solidFill>
                  <a:schemeClr val="bg1"/>
                </a:solidFill>
              </a:rPr>
              <a:t>Pengelola Manajemen Talenta Unit untuk Calon </a:t>
            </a:r>
            <a:r>
              <a:rPr lang="id-ID" sz="1400" i="1" dirty="0">
                <a:solidFill>
                  <a:schemeClr val="bg1"/>
                </a:solidFill>
              </a:rPr>
              <a:t>Talent </a:t>
            </a:r>
            <a:r>
              <a:rPr lang="id-ID" sz="1400" dirty="0">
                <a:solidFill>
                  <a:schemeClr val="bg1"/>
                </a:solidFill>
              </a:rPr>
              <a:t>Jabatan Administrator dan Jabatan Pengawas.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id-ID" sz="1400" dirty="0">
                <a:solidFill>
                  <a:schemeClr val="bg1"/>
                </a:solidFill>
              </a:rPr>
              <a:t>Melaksanakan Forum Pimpinan Unit untuk melakukan pendalaman, pembahasan, dan pemeringkatan calon </a:t>
            </a:r>
            <a:r>
              <a:rPr lang="id-ID" sz="1400" i="1" dirty="0">
                <a:solidFill>
                  <a:schemeClr val="bg1"/>
                </a:solidFill>
              </a:rPr>
              <a:t>Talent </a:t>
            </a:r>
            <a:r>
              <a:rPr lang="id-ID" sz="1400" dirty="0">
                <a:solidFill>
                  <a:schemeClr val="bg1"/>
                </a:solidFill>
              </a:rPr>
              <a:t>dengan memperhatikan Sistem Merit 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id-ID" sz="1400" dirty="0">
                <a:solidFill>
                  <a:schemeClr val="bg1"/>
                </a:solidFill>
              </a:rPr>
              <a:t>Melibatkan Inspektorat Jenderal dan/atau unit yang memiliki tugas dan fungsi di bidang kepatuhan internal dalam melakukan Forum Pimpinan Unit 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id-ID" sz="1400" dirty="0">
                <a:solidFill>
                  <a:schemeClr val="bg1"/>
                </a:solidFill>
              </a:rPr>
              <a:t>Menetapkan kembali boks pemetaan pejabat/pegawai dari data primer berdasarkan penilaian kompetensi manajerial, kompetensi teknis dan/atau kinerja objektif 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id-ID" sz="1400" dirty="0">
                <a:solidFill>
                  <a:schemeClr val="bg1"/>
                </a:solidFill>
              </a:rPr>
              <a:t>Menyampaikan kepada Sekretaris Jenderal surat keputusan pimpinan unit eselon I yang memuat nama pejabat/pegawai dengan boks pemetaan yang bersifat final dan mengisi lembar konfirmasi serta melampirkan bukti kompetensi dan/atau kinerja dan/atau kualifikasi yang relevan yang menjadi dasar pertimbangan penetapan boks pemetaan </a:t>
            </a:r>
            <a:r>
              <a:rPr lang="id-ID" sz="1400" i="1" dirty="0">
                <a:solidFill>
                  <a:schemeClr val="bg1"/>
                </a:solidFill>
              </a:rPr>
              <a:t>Talent </a:t>
            </a:r>
            <a:r>
              <a:rPr lang="id-ID" sz="1400" dirty="0">
                <a:solidFill>
                  <a:schemeClr val="bg1"/>
                </a:solidFill>
              </a:rPr>
              <a:t>di unit 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544732" y="1991543"/>
            <a:ext cx="5544000" cy="0"/>
          </a:xfrm>
          <a:prstGeom prst="line">
            <a:avLst/>
          </a:prstGeom>
          <a:ln>
            <a:solidFill>
              <a:srgbClr val="FF9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010897" y="1025536"/>
            <a:ext cx="1008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CDE0488C-C5CC-42B4-9EB8-DC2B264057C2}"/>
              </a:ext>
            </a:extLst>
          </p:cNvPr>
          <p:cNvSpPr/>
          <p:nvPr/>
        </p:nvSpPr>
        <p:spPr>
          <a:xfrm>
            <a:off x="170288" y="178445"/>
            <a:ext cx="697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IDENTIFIKASI CALON </a:t>
            </a:r>
            <a:r>
              <a:rPr lang="en-US" sz="3600" b="1" i="1" dirty="0">
                <a:solidFill>
                  <a:schemeClr val="bg1"/>
                </a:solidFill>
              </a:rPr>
              <a:t>TALENT</a:t>
            </a:r>
          </a:p>
          <a:p>
            <a:r>
              <a:rPr lang="en-US" sz="2400" b="1" dirty="0" err="1">
                <a:solidFill>
                  <a:schemeClr val="bg1"/>
                </a:solidFill>
              </a:rPr>
              <a:t>Konfirmasi</a:t>
            </a:r>
            <a:r>
              <a:rPr lang="en-US" sz="2400" b="1" dirty="0">
                <a:solidFill>
                  <a:schemeClr val="bg1"/>
                </a:solidFill>
              </a:rPr>
              <a:t> Unit </a:t>
            </a:r>
            <a:r>
              <a:rPr lang="en-US" sz="2400" b="1" dirty="0" err="1">
                <a:solidFill>
                  <a:schemeClr val="bg1"/>
                </a:solidFill>
              </a:rPr>
              <a:t>Eselon</a:t>
            </a:r>
            <a:r>
              <a:rPr lang="en-US" sz="2400" b="1" dirty="0">
                <a:solidFill>
                  <a:schemeClr val="bg1"/>
                </a:solidFill>
              </a:rPr>
              <a:t> I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B70BF6-B6C3-4F15-8A49-06BAFD68AEF3}"/>
              </a:ext>
            </a:extLst>
          </p:cNvPr>
          <p:cNvSpPr txBox="1"/>
          <p:nvPr/>
        </p:nvSpPr>
        <p:spPr>
          <a:xfrm>
            <a:off x="8400111" y="1961316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endidikan formal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1B025F-DE6A-4E99-83BA-D29E8169575E}"/>
              </a:ext>
            </a:extLst>
          </p:cNvPr>
          <p:cNvSpPr txBox="1"/>
          <p:nvPr/>
        </p:nvSpPr>
        <p:spPr>
          <a:xfrm>
            <a:off x="8400111" y="2478555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Nilai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kinerja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5477196-AD77-4451-AC8D-6DA310306029}"/>
              </a:ext>
            </a:extLst>
          </p:cNvPr>
          <p:cNvSpPr txBox="1"/>
          <p:nvPr/>
        </p:nvSpPr>
        <p:spPr>
          <a:xfrm>
            <a:off x="8400111" y="3620245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Riwayat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mutasi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317FDD-4266-4CC6-8A27-D8EA7C80E9B7}"/>
              </a:ext>
            </a:extLst>
          </p:cNvPr>
          <p:cNvSpPr txBox="1"/>
          <p:nvPr/>
        </p:nvSpPr>
        <p:spPr>
          <a:xfrm>
            <a:off x="8400111" y="3017919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restasi kerja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27B3C7-BDCB-459C-90D0-9560BE3B0C74}"/>
              </a:ext>
            </a:extLst>
          </p:cNvPr>
          <p:cNvSpPr txBox="1"/>
          <p:nvPr/>
        </p:nvSpPr>
        <p:spPr>
          <a:xfrm>
            <a:off x="8234720" y="4221969"/>
            <a:ext cx="2659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C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atatan aparat pengawas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internal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A44D0A4-8DE7-4E7B-9EAE-D4952404C0B6}"/>
              </a:ext>
            </a:extLst>
          </p:cNvPr>
          <p:cNvSpPr txBox="1"/>
          <p:nvPr/>
        </p:nvSpPr>
        <p:spPr>
          <a:xfrm>
            <a:off x="8400112" y="4764409"/>
            <a:ext cx="232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Catatan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khusus negatif/positif.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095033-65B7-4AD7-B1DF-10FEFEC8CF6A}"/>
              </a:ext>
            </a:extLst>
          </p:cNvPr>
          <p:cNvSpPr txBox="1"/>
          <p:nvPr/>
        </p:nvSpPr>
        <p:spPr>
          <a:xfrm>
            <a:off x="7684615" y="1295199"/>
            <a:ext cx="3506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KOMPETENSI, KINERJA, &amp; KUALIFIKASI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0CD14B7F-62AC-4026-8005-1AEA1B34E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3920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ED281-EF19-4E81-829F-88B153E98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304" y="163167"/>
            <a:ext cx="5771322" cy="837510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ERMA ZULAICHAH</a:t>
            </a:r>
            <a:endParaRPr lang="en-ID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A1804-4772-4707-B9D7-E7174A9EB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930" y="789056"/>
            <a:ext cx="5383696" cy="11859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Bagian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Mutasi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dan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Kepangkatan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Biro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Sumber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Daya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Manusia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Kementerian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Keuangan</a:t>
            </a:r>
            <a:endParaRPr lang="en-ID" sz="18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D2BE69A-BE65-43EF-9DF1-F49C8D75E089}"/>
              </a:ext>
            </a:extLst>
          </p:cNvPr>
          <p:cNvSpPr txBox="1">
            <a:spLocks/>
          </p:cNvSpPr>
          <p:nvPr/>
        </p:nvSpPr>
        <p:spPr>
          <a:xfrm>
            <a:off x="7726016" y="2737969"/>
            <a:ext cx="4071731" cy="1821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Pendidikan Formal dan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Infromal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Sarjana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Hukum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,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Universitas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Islam Indonesia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Certified Professional Human Resource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Certified Professional Talent Management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3B4C6DA-55F6-4EB7-8BC7-7C18F20C4ABF}"/>
              </a:ext>
            </a:extLst>
          </p:cNvPr>
          <p:cNvSpPr txBox="1">
            <a:spLocks/>
          </p:cNvSpPr>
          <p:nvPr/>
        </p:nvSpPr>
        <p:spPr>
          <a:xfrm>
            <a:off x="718930" y="2541950"/>
            <a:ext cx="8189844" cy="317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Riwayat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Pekerjaan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1997-2004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Pelaksana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Peraturan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Perundang-Undangan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2004-2007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Subbagian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Peraturan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Perundang-Undangan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2007-2010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Subbagian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Penegakan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Disiplin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I,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2010-2011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Subbagian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Perencanaan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SDM,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2011-2013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Subbagian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Rekrutmen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SDM,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 defTabSz="760413">
              <a:buFont typeface="Arial" panose="020B0604020202020204" pitchFamily="34" charset="0"/>
              <a:buNone/>
            </a:pP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2013-Saat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Ini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	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Kepala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Bagian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Mutasi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dan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Kepangkatan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,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Setjen</a:t>
            </a: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5CE097B9-3E39-41A0-B34C-F6D9D4FCBF9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13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2D3F69-A174-4063-94E8-B281A824386F}"/>
              </a:ext>
            </a:extLst>
          </p:cNvPr>
          <p:cNvSpPr txBox="1">
            <a:spLocks/>
          </p:cNvSpPr>
          <p:nvPr/>
        </p:nvSpPr>
        <p:spPr>
          <a:xfrm>
            <a:off x="712304" y="5313449"/>
            <a:ext cx="7891672" cy="112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Riwayat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US" sz="18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Pekerjaan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Narasumber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dan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pengajar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pada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berbagai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seminar dan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diklat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terkait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SDM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Penugasan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Pejabat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Sekretariat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Jenderal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ke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daerah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remote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17A9B80-8DFF-4413-B8B7-FB4171FA33AE}"/>
              </a:ext>
            </a:extLst>
          </p:cNvPr>
          <p:cNvSpPr txBox="1">
            <a:spLocks/>
          </p:cNvSpPr>
          <p:nvPr/>
        </p:nvSpPr>
        <p:spPr>
          <a:xfrm>
            <a:off x="7726017" y="4694428"/>
            <a:ext cx="4071731" cy="1821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Contact Me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Gedung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Djuanda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I </a:t>
            </a:r>
            <a:r>
              <a:rPr lang="en-US" sz="1600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Lantai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 20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Jl. DR Wahidin Raya No. 1 Jakarta Pusat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erma.zulaichah@kemenkeu.go.id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+6221 3449230 ext. 6471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D" sz="16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889703-967B-4863-9D4E-C6386080B2F2}"/>
              </a:ext>
            </a:extLst>
          </p:cNvPr>
          <p:cNvSpPr/>
          <p:nvPr/>
        </p:nvSpPr>
        <p:spPr>
          <a:xfrm>
            <a:off x="8603976" y="256903"/>
            <a:ext cx="2368824" cy="22502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BA74032-7E7D-4028-B6AA-F259885AB130}"/>
              </a:ext>
            </a:extLst>
          </p:cNvPr>
          <p:cNvCxnSpPr>
            <a:cxnSpLocks/>
          </p:cNvCxnSpPr>
          <p:nvPr/>
        </p:nvCxnSpPr>
        <p:spPr>
          <a:xfrm>
            <a:off x="807408" y="2115427"/>
            <a:ext cx="7372496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24">
            <a:extLst>
              <a:ext uri="{FF2B5EF4-FFF2-40B4-BE49-F238E27FC236}">
                <a16:creationId xmlns:a16="http://schemas.microsoft.com/office/drawing/2014/main" id="{7C0ADDC3-1FAC-4777-AA2C-2ADE280E7113}"/>
              </a:ext>
            </a:extLst>
          </p:cNvPr>
          <p:cNvSpPr/>
          <p:nvPr/>
        </p:nvSpPr>
        <p:spPr>
          <a:xfrm>
            <a:off x="9080205" y="513496"/>
            <a:ext cx="1403497" cy="17618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2411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0BB7492D-FDF4-4354-BFC7-C7D41C6AF854}"/>
              </a:ext>
            </a:extLst>
          </p:cNvPr>
          <p:cNvSpPr/>
          <p:nvPr/>
        </p:nvSpPr>
        <p:spPr>
          <a:xfrm>
            <a:off x="-1350419" y="-1576401"/>
            <a:ext cx="2520000" cy="2520000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1575D0B-ED04-4963-8C2F-7967FBCB36E5}"/>
              </a:ext>
            </a:extLst>
          </p:cNvPr>
          <p:cNvSpPr/>
          <p:nvPr/>
        </p:nvSpPr>
        <p:spPr>
          <a:xfrm>
            <a:off x="10997821" y="-1166884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33102EDB-E26B-4995-AC8B-7E5CE064A540}"/>
              </a:ext>
            </a:extLst>
          </p:cNvPr>
          <p:cNvSpPr/>
          <p:nvPr/>
        </p:nvSpPr>
        <p:spPr>
          <a:xfrm>
            <a:off x="9672000" y="5598000"/>
            <a:ext cx="2520000" cy="2520000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7128D7-15E1-4A84-95D8-52A501F54929}"/>
              </a:ext>
            </a:extLst>
          </p:cNvPr>
          <p:cNvSpPr/>
          <p:nvPr/>
        </p:nvSpPr>
        <p:spPr>
          <a:xfrm>
            <a:off x="532077" y="1281832"/>
            <a:ext cx="11133040" cy="5039064"/>
          </a:xfrm>
          <a:prstGeom prst="rec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/>
          <p:cNvSpPr txBox="1"/>
          <p:nvPr/>
        </p:nvSpPr>
        <p:spPr>
          <a:xfrm>
            <a:off x="636851" y="1475812"/>
            <a:ext cx="5056005" cy="466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Forum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Pimpinan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merupakan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forum yang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beranggotakan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para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pejabat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yang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memiliki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kewenangan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untuk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cs typeface="Arial" panose="020B0604020202020204" pitchFamily="34" charset="0"/>
              </a:rPr>
              <a:t>menetapkan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id-ID" sz="11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Forum Pimpinan terdiri dari :</a:t>
            </a:r>
          </a:p>
          <a:p>
            <a:endParaRPr lang="id-ID" sz="300" dirty="0">
              <a:solidFill>
                <a:schemeClr val="bg1"/>
              </a:solidFill>
            </a:endParaRPr>
          </a:p>
          <a:p>
            <a:pPr marL="177800" indent="-177800">
              <a:lnSpc>
                <a:spcPct val="150000"/>
              </a:lnSpc>
              <a:buFont typeface="+mj-lt"/>
              <a:buAutoNum type="arabicPeriod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Forum Pimpinan Pusat</a:t>
            </a:r>
          </a:p>
          <a:p>
            <a:endParaRPr lang="id-ID" sz="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77800" algn="just">
              <a:lnSpc>
                <a:spcPct val="150000"/>
              </a:lnSpc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dipimpin oleh Menteri Keuangan dan beranggotakan Wakil Menteri Keuangan, seluruh Pimpinan unit Eselon I, Staf Ahli Menteri Keuangan Bidang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OBTI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, dan Kepala Biro Sumber Daya Manusia yang menetapkan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untuk Jabatan Pimpinan Tinggi Madya dan Jabatan Pimpinan Tinggi Pratama.</a:t>
            </a:r>
            <a:endParaRPr lang="en-US" sz="11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77800" algn="just">
              <a:lnSpc>
                <a:spcPct val="150000"/>
              </a:lnSpc>
            </a:pPr>
            <a:endParaRPr lang="id-ID" sz="8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77800" indent="-177800">
              <a:buFont typeface="+mj-lt"/>
              <a:buAutoNum type="arabicPeriod" startAt="2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Forum Pimpinan Unit</a:t>
            </a:r>
          </a:p>
          <a:p>
            <a:endParaRPr lang="id-ID" sz="5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177800" algn="just">
              <a:lnSpc>
                <a:spcPct val="150000"/>
              </a:lnSpc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dipimpin oleh Pimpinan Unit Organisasi Eselon I dan paling kurang dihadiri oleh Sekretaris Unit Organisasi Eselon I, Pimpinan Unit Organisasi Eselon II yang memiliki usulan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Talent,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pengelola SDM/kepegawaian Unit Organisasi Eselon I, unit yang memiliki tugas dan fungsi di bidang kepatuhan internal di masing-masing Unit Organisasi Eselon I, dan unit yang memiliki tugas dan fungsi di bidang Organisasi dan Ketatalaksanaan di masing-masing Unit Organisasi Eselon I. </a:t>
            </a:r>
            <a:endParaRPr lang="id-ID" sz="500" dirty="0">
              <a:solidFill>
                <a:schemeClr val="bg1"/>
              </a:solidFill>
            </a:endParaRPr>
          </a:p>
          <a:p>
            <a:pPr marL="177800">
              <a:lnSpc>
                <a:spcPct val="150000"/>
              </a:lnSpc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Forum ini bertugas untuk menetapkan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untuk jabatan   Administrator dan Jabatan Pengawas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066945" y="2094775"/>
            <a:ext cx="5313449" cy="3413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algn="just">
              <a:lnSpc>
                <a:spcPct val="150000"/>
              </a:lnSpc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Pelaksanaan Forum Pimpinan Pusat didahului dengan Pelaksanaan Pra Forum Pimpinan yang melakukan:</a:t>
            </a:r>
          </a:p>
          <a:p>
            <a:pPr marL="95250" algn="just">
              <a:lnSpc>
                <a:spcPct val="150000"/>
              </a:lnSpc>
            </a:pPr>
            <a:endParaRPr lang="id-ID" sz="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73050" indent="-177800" algn="just">
              <a:lnSpc>
                <a:spcPct val="150000"/>
              </a:lnSpc>
              <a:buAutoNum type="arabicPeriod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Pembahasan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j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umlah Jabatan Target dengan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m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empertimbangkan Pola Mutasi dan Rumpun Jabatan</a:t>
            </a:r>
          </a:p>
          <a:p>
            <a:pPr marL="273050" indent="-177800" algn="just">
              <a:lnSpc>
                <a:spcPct val="150000"/>
              </a:lnSpc>
              <a:buAutoNum type="arabicPeriod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Pembahasan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p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erbandingan antara jumlah Jabatan Target dengan jumlah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untuk diajukan kepada Forum Pimpinan</a:t>
            </a:r>
          </a:p>
          <a:p>
            <a:pPr marL="273050" indent="-177800" algn="just">
              <a:lnSpc>
                <a:spcPct val="150000"/>
              </a:lnSpc>
              <a:buAutoNum type="arabicPeriod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Pembahasan hasil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k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onfirmasi dan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p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enetapan Daftar Terpilih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yang berada pada boks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IX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serta dapat menambahkan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yang berada pada Boks VIII dan VII berdasarkan Surat Keputusan Pimpinan Unit Eselon I yang disampaikan pada Forum Pimpinan</a:t>
            </a:r>
          </a:p>
          <a:p>
            <a:pPr marL="273050" indent="-177800" algn="just">
              <a:lnSpc>
                <a:spcPct val="150000"/>
              </a:lnSpc>
              <a:buAutoNum type="arabicPeriod"/>
            </a:pP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Penetapan Daftar Panjang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menjadi Daftar Terpilih Calon </a:t>
            </a:r>
            <a:r>
              <a:rPr lang="id-ID" sz="1100" i="1" dirty="0">
                <a:solidFill>
                  <a:schemeClr val="bg1"/>
                </a:solidFill>
                <a:cs typeface="Arial" panose="020B0604020202020204" pitchFamily="34" charset="0"/>
              </a:rPr>
              <a:t>Talent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 yang dibahas dalam Pra Forum Pimpinan bersifat mengikat seluruh pimpinan unit </a:t>
            </a:r>
            <a:r>
              <a:rPr 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E</a:t>
            </a:r>
            <a:r>
              <a:rPr lang="id-ID" sz="1100" dirty="0">
                <a:solidFill>
                  <a:schemeClr val="bg1"/>
                </a:solidFill>
                <a:cs typeface="Arial" panose="020B0604020202020204" pitchFamily="34" charset="0"/>
              </a:rPr>
              <a:t>selon I dan konsisten untuk dibahas dalam forum pimpinan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977586" y="1490985"/>
            <a:ext cx="0" cy="471561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C71321A0-8A5D-4EB9-B72C-7A2B801888D6}"/>
              </a:ext>
            </a:extLst>
          </p:cNvPr>
          <p:cNvSpPr/>
          <p:nvPr/>
        </p:nvSpPr>
        <p:spPr>
          <a:xfrm>
            <a:off x="532077" y="206988"/>
            <a:ext cx="6979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FORUM PIMPINAN</a:t>
            </a:r>
            <a:endParaRPr lang="en-US" sz="3600" b="1" i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Pusat dan Unit</a:t>
            </a:r>
            <a:endParaRPr lang="id-ID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45240450-4653-4437-BBB9-391FA0BC7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175347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ircle: Hollow 80">
            <a:extLst>
              <a:ext uri="{FF2B5EF4-FFF2-40B4-BE49-F238E27FC236}">
                <a16:creationId xmlns:a16="http://schemas.microsoft.com/office/drawing/2014/main" id="{F1E5091B-B613-4F08-9B07-243E801300DE}"/>
              </a:ext>
            </a:extLst>
          </p:cNvPr>
          <p:cNvSpPr/>
          <p:nvPr/>
        </p:nvSpPr>
        <p:spPr>
          <a:xfrm>
            <a:off x="7576479" y="5935671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BE8F4E4-20A1-4A54-8506-2263B23CD489}"/>
              </a:ext>
            </a:extLst>
          </p:cNvPr>
          <p:cNvSpPr/>
          <p:nvPr/>
        </p:nvSpPr>
        <p:spPr>
          <a:xfrm>
            <a:off x="9125863" y="5935671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83" name="Circle: Hollow 82">
            <a:extLst>
              <a:ext uri="{FF2B5EF4-FFF2-40B4-BE49-F238E27FC236}">
                <a16:creationId xmlns:a16="http://schemas.microsoft.com/office/drawing/2014/main" id="{BC4AFE48-4683-45E7-ADB0-1AC7DFCA57DE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250D9C5C-FB82-4AA1-99DB-7758467501D5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7D74AED-72B8-4A60-BCA6-83900000FAB6}"/>
              </a:ext>
            </a:extLst>
          </p:cNvPr>
          <p:cNvSpPr/>
          <p:nvPr/>
        </p:nvSpPr>
        <p:spPr>
          <a:xfrm>
            <a:off x="216455" y="221726"/>
            <a:ext cx="69793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PENGEMBANGAN &amp; EVALUASI</a:t>
            </a:r>
            <a:endParaRPr lang="id-ID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B97F8F4-37CD-4027-A3A7-A61C8FD71C0D}"/>
              </a:ext>
            </a:extLst>
          </p:cNvPr>
          <p:cNvGrpSpPr/>
          <p:nvPr/>
        </p:nvGrpSpPr>
        <p:grpSpPr>
          <a:xfrm>
            <a:off x="774925" y="1287159"/>
            <a:ext cx="10640488" cy="4721193"/>
            <a:chOff x="702331" y="1301628"/>
            <a:chExt cx="10640488" cy="4721193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452115" y="2155471"/>
              <a:ext cx="470589" cy="418578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806726" y="2114930"/>
              <a:ext cx="470589" cy="418578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6753186" y="4572241"/>
              <a:ext cx="470589" cy="418578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800000">
              <a:off x="2530434" y="4517458"/>
              <a:ext cx="470589" cy="418578"/>
            </a:xfrm>
            <a:prstGeom prst="rect">
              <a:avLst/>
            </a:prstGeom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3B9743F-0862-4AA3-B1D7-436BEF93381B}"/>
                </a:ext>
              </a:extLst>
            </p:cNvPr>
            <p:cNvGrpSpPr/>
            <p:nvPr/>
          </p:nvGrpSpPr>
          <p:grpSpPr>
            <a:xfrm>
              <a:off x="3126016" y="3671192"/>
              <a:ext cx="3519483" cy="2351629"/>
              <a:chOff x="2969216" y="3977913"/>
              <a:chExt cx="3519483" cy="2351629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2969216" y="3977913"/>
                <a:ext cx="3493181" cy="2351629"/>
              </a:xfrm>
              <a:prstGeom prst="roundRect">
                <a:avLst/>
              </a:prstGeom>
              <a:solidFill>
                <a:srgbClr val="3E50AD"/>
              </a:solidFill>
              <a:ln w="22225">
                <a:solidFill>
                  <a:srgbClr val="132D7D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</a:endParaRPr>
              </a:p>
            </p:txBody>
          </p:sp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144371" y="4878962"/>
                <a:ext cx="832759" cy="684296"/>
              </a:xfrm>
              <a:prstGeom prst="rect">
                <a:avLst/>
              </a:prstGeom>
            </p:spPr>
          </p:pic>
          <p:sp>
            <p:nvSpPr>
              <p:cNvPr id="59" name="TextBox 58"/>
              <p:cNvSpPr txBox="1"/>
              <p:nvPr/>
            </p:nvSpPr>
            <p:spPr>
              <a:xfrm>
                <a:off x="3117352" y="4323991"/>
                <a:ext cx="328776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b="1" i="1" dirty="0">
                    <a:solidFill>
                      <a:schemeClr val="bg1"/>
                    </a:solidFill>
                  </a:rPr>
                  <a:t>Performance and Competencies Improvement Evaluation</a:t>
                </a:r>
                <a:endParaRPr lang="id-ID" sz="10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732090" y="5553361"/>
                <a:ext cx="17566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>
                    <a:solidFill>
                      <a:schemeClr val="bg1"/>
                    </a:solidFill>
                  </a:rPr>
                  <a:t>Pengelola Manajemen Talenta</a:t>
                </a:r>
                <a:endParaRPr lang="en-US" sz="1000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sz="1000" dirty="0">
                    <a:solidFill>
                      <a:schemeClr val="bg1"/>
                    </a:solidFill>
                  </a:rPr>
                  <a:t>Dan Mentor</a:t>
                </a:r>
                <a:endParaRPr lang="id-ID" sz="10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706110" y="4583351"/>
                <a:ext cx="583710" cy="684296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9197" y="5348662"/>
                <a:ext cx="1139189" cy="461870"/>
              </a:xfrm>
              <a:prstGeom prst="rect">
                <a:avLst/>
              </a:prstGeom>
            </p:spPr>
          </p:pic>
          <p:sp>
            <p:nvSpPr>
              <p:cNvPr id="63" name="TextBox 62"/>
              <p:cNvSpPr txBox="1"/>
              <p:nvPr/>
            </p:nvSpPr>
            <p:spPr>
              <a:xfrm>
                <a:off x="3486779" y="4057199"/>
                <a:ext cx="2414463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300" b="1" dirty="0">
                    <a:solidFill>
                      <a:schemeClr val="bg1"/>
                    </a:solidFill>
                  </a:rPr>
                  <a:t>Uji Kelayakan dan Kepatu</a:t>
                </a:r>
                <a:r>
                  <a:rPr lang="en-US" sz="1300" b="1" dirty="0">
                    <a:solidFill>
                      <a:schemeClr val="bg1"/>
                    </a:solidFill>
                  </a:rPr>
                  <a:t>t</a:t>
                </a:r>
                <a:r>
                  <a:rPr lang="id-ID" sz="1300" b="1" dirty="0">
                    <a:solidFill>
                      <a:schemeClr val="bg1"/>
                    </a:solidFill>
                  </a:rPr>
                  <a:t>an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117288" y="5845421"/>
                <a:ext cx="17566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000" dirty="0">
                    <a:solidFill>
                      <a:schemeClr val="bg1"/>
                    </a:solidFill>
                  </a:rPr>
                  <a:t>Panitia Seleksi</a:t>
                </a:r>
                <a:r>
                  <a:rPr lang="en-AU" sz="1000" dirty="0">
                    <a:solidFill>
                      <a:schemeClr val="bg1"/>
                    </a:solidFill>
                  </a:rPr>
                  <a:t>/</a:t>
                </a:r>
              </a:p>
              <a:p>
                <a:pPr algn="ctr"/>
                <a:r>
                  <a:rPr lang="en-AU" sz="1000" dirty="0">
                    <a:solidFill>
                      <a:schemeClr val="bg1"/>
                    </a:solidFill>
                  </a:rPr>
                  <a:t>Tim </a:t>
                </a:r>
                <a:r>
                  <a:rPr lang="en-AU" sz="1000" dirty="0" err="1">
                    <a:solidFill>
                      <a:schemeClr val="bg1"/>
                    </a:solidFill>
                  </a:rPr>
                  <a:t>Penilai</a:t>
                </a:r>
                <a:r>
                  <a:rPr lang="en-AU" sz="1000" dirty="0">
                    <a:solidFill>
                      <a:schemeClr val="bg1"/>
                    </a:solidFill>
                  </a:rPr>
                  <a:t> </a:t>
                </a:r>
                <a:r>
                  <a:rPr lang="en-AU" sz="1000" dirty="0" err="1">
                    <a:solidFill>
                      <a:schemeClr val="bg1"/>
                    </a:solidFill>
                  </a:rPr>
                  <a:t>Kinerja</a:t>
                </a:r>
                <a:endParaRPr lang="id-ID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556C061-122D-4811-B6D0-47C5FC4C9F2B}"/>
                </a:ext>
              </a:extLst>
            </p:cNvPr>
            <p:cNvGrpSpPr/>
            <p:nvPr/>
          </p:nvGrpSpPr>
          <p:grpSpPr>
            <a:xfrm>
              <a:off x="1034597" y="1301628"/>
              <a:ext cx="1208768" cy="2093643"/>
              <a:chOff x="1034597" y="1301628"/>
              <a:chExt cx="1208768" cy="2093643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470777" y="1731343"/>
                <a:ext cx="381658" cy="1016880"/>
              </a:xfrm>
              <a:prstGeom prst="rect">
                <a:avLst/>
              </a:prstGeom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1203784" y="2756857"/>
                <a:ext cx="83833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100" i="1" dirty="0">
                    <a:solidFill>
                      <a:schemeClr val="accent1">
                        <a:lumMod val="50000"/>
                      </a:schemeClr>
                    </a:solidFill>
                  </a:rPr>
                  <a:t>Talent</a:t>
                </a: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1034597" y="1301628"/>
                <a:ext cx="1208768" cy="2093643"/>
              </a:xfrm>
              <a:prstGeom prst="roundRect">
                <a:avLst/>
              </a:prstGeom>
              <a:noFill/>
              <a:ln w="19050">
                <a:solidFill>
                  <a:srgbClr val="132D7D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A236D55-2CC9-4F5E-9645-F81191AA007F}"/>
                </a:ext>
              </a:extLst>
            </p:cNvPr>
            <p:cNvGrpSpPr/>
            <p:nvPr/>
          </p:nvGrpSpPr>
          <p:grpSpPr>
            <a:xfrm>
              <a:off x="702331" y="3671192"/>
              <a:ext cx="1834083" cy="2351629"/>
              <a:chOff x="863530" y="3671192"/>
              <a:chExt cx="1834083" cy="2351629"/>
            </a:xfrm>
          </p:grpSpPr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470777" y="3998222"/>
                <a:ext cx="660927" cy="853134"/>
              </a:xfrm>
              <a:prstGeom prst="rect">
                <a:avLst/>
              </a:prstGeom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</p:pic>
          <p:sp>
            <p:nvSpPr>
              <p:cNvPr id="67" name="TextBox 66"/>
              <p:cNvSpPr txBox="1"/>
              <p:nvPr/>
            </p:nvSpPr>
            <p:spPr>
              <a:xfrm>
                <a:off x="884535" y="3758837"/>
                <a:ext cx="1786893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b="1" i="1" dirty="0">
                    <a:solidFill>
                      <a:schemeClr val="accent1">
                        <a:lumMod val="50000"/>
                      </a:schemeClr>
                    </a:solidFill>
                  </a:rPr>
                  <a:t>Ready</a:t>
                </a:r>
                <a:r>
                  <a:rPr lang="en-US" sz="1200" b="1" i="1" dirty="0">
                    <a:solidFill>
                      <a:schemeClr val="accent1">
                        <a:lumMod val="50000"/>
                      </a:schemeClr>
                    </a:solidFill>
                  </a:rPr>
                  <a:t> Now</a:t>
                </a:r>
                <a:endParaRPr lang="id-ID" sz="1200" b="1" i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7" cstate="print">
                <a:biLevel thresh="75000"/>
              </a:blip>
              <a:stretch>
                <a:fillRect/>
              </a:stretch>
            </p:blipFill>
            <p:spPr>
              <a:xfrm flipH="1">
                <a:off x="2058208" y="4937086"/>
                <a:ext cx="278141" cy="741072"/>
              </a:xfrm>
              <a:prstGeom prst="rect">
                <a:avLst/>
              </a:prstGeom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1284349" y="4926722"/>
                <a:ext cx="278141" cy="741072"/>
              </a:xfrm>
              <a:prstGeom prst="rect">
                <a:avLst/>
              </a:prstGeom>
            </p:spPr>
          </p:pic>
          <p:sp>
            <p:nvSpPr>
              <p:cNvPr id="70" name="TextBox 69"/>
              <p:cNvSpPr txBox="1"/>
              <p:nvPr/>
            </p:nvSpPr>
            <p:spPr>
              <a:xfrm>
                <a:off x="1907845" y="5653712"/>
                <a:ext cx="577118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i="1" dirty="0">
                    <a:solidFill>
                      <a:schemeClr val="accent1">
                        <a:lumMod val="50000"/>
                      </a:schemeClr>
                    </a:solidFill>
                  </a:rPr>
                  <a:t>Exit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863530" y="5639003"/>
                <a:ext cx="1159708" cy="27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i="1" dirty="0">
                    <a:solidFill>
                      <a:schemeClr val="accent1">
                        <a:lumMod val="50000"/>
                      </a:schemeClr>
                    </a:solidFill>
                  </a:rPr>
                  <a:t>Need Dev.</a:t>
                </a:r>
                <a:endParaRPr lang="id-ID" sz="1200" i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925865" y="3671192"/>
                <a:ext cx="1771748" cy="2351629"/>
              </a:xfrm>
              <a:prstGeom prst="roundRect">
                <a:avLst/>
              </a:prstGeom>
              <a:noFill/>
              <a:ln w="22225">
                <a:solidFill>
                  <a:srgbClr val="132D7D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E178B99-BAC5-4918-AD26-8EFAABB22735}"/>
                </a:ext>
              </a:extLst>
            </p:cNvPr>
            <p:cNvGrpSpPr/>
            <p:nvPr/>
          </p:nvGrpSpPr>
          <p:grpSpPr>
            <a:xfrm>
              <a:off x="2571368" y="1301630"/>
              <a:ext cx="4451460" cy="2093642"/>
              <a:chOff x="2219085" y="1335358"/>
              <a:chExt cx="4451460" cy="2093642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7203A740-2888-46D6-AA6F-18ABBD910F45}"/>
                  </a:ext>
                </a:extLst>
              </p:cNvPr>
              <p:cNvGrpSpPr/>
              <p:nvPr/>
            </p:nvGrpSpPr>
            <p:grpSpPr>
              <a:xfrm>
                <a:off x="2219085" y="1335358"/>
                <a:ext cx="4451460" cy="2093642"/>
                <a:chOff x="2219085" y="1335358"/>
                <a:chExt cx="4451460" cy="2093642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2219085" y="1394746"/>
                  <a:ext cx="445146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100" b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Memilih Mentor Tdk Tetap</a:t>
                  </a:r>
                </a:p>
                <a:p>
                  <a:pPr algn="ctr"/>
                  <a:r>
                    <a:rPr lang="en-AU" sz="1100" b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en-AU" sz="1100" b="1" dirty="0" err="1">
                      <a:solidFill>
                        <a:schemeClr val="accent1">
                          <a:lumMod val="50000"/>
                        </a:schemeClr>
                      </a:solidFill>
                    </a:rPr>
                    <a:t>dan</a:t>
                  </a:r>
                  <a:r>
                    <a:rPr lang="en-AU" sz="1100" b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id-ID" sz="1100" b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Menyusun </a:t>
                  </a:r>
                  <a:r>
                    <a:rPr lang="id-ID" sz="11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I</a:t>
                  </a:r>
                  <a:r>
                    <a:rPr lang="en-US" sz="1100" b="1" i="1" dirty="0" err="1">
                      <a:solidFill>
                        <a:schemeClr val="accent1">
                          <a:lumMod val="50000"/>
                        </a:schemeClr>
                      </a:solidFill>
                    </a:rPr>
                    <a:t>ndividual</a:t>
                  </a:r>
                  <a:r>
                    <a:rPr lang="en-US" sz="11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id-ID" sz="11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D</a:t>
                  </a:r>
                  <a:r>
                    <a:rPr lang="en-US" sz="1100" b="1" i="1" dirty="0" err="1">
                      <a:solidFill>
                        <a:schemeClr val="accent1">
                          <a:lumMod val="50000"/>
                        </a:schemeClr>
                      </a:solidFill>
                    </a:rPr>
                    <a:t>evelopment</a:t>
                  </a:r>
                  <a:r>
                    <a:rPr lang="en-US" sz="11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id-ID" sz="11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P</a:t>
                  </a:r>
                  <a:r>
                    <a:rPr lang="en-US" sz="1100" b="1" i="1" dirty="0" err="1">
                      <a:solidFill>
                        <a:schemeClr val="accent1">
                          <a:lumMod val="50000"/>
                        </a:schemeClr>
                      </a:solidFill>
                    </a:rPr>
                    <a:t>lan</a:t>
                  </a:r>
                  <a:endParaRPr lang="id-ID" sz="1100" b="1" i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2736368" y="1335358"/>
                  <a:ext cx="3486937" cy="2093642"/>
                </a:xfrm>
                <a:prstGeom prst="roundRect">
                  <a:avLst/>
                </a:prstGeom>
                <a:noFill/>
                <a:ln w="19050">
                  <a:solidFill>
                    <a:srgbClr val="132D7D"/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51B21C1-080E-4A97-916B-F91409EE6165}"/>
                  </a:ext>
                </a:extLst>
              </p:cNvPr>
              <p:cNvGrpSpPr/>
              <p:nvPr/>
            </p:nvGrpSpPr>
            <p:grpSpPr>
              <a:xfrm>
                <a:off x="2933742" y="1904453"/>
                <a:ext cx="3209582" cy="1303619"/>
                <a:chOff x="2837976" y="1923763"/>
                <a:chExt cx="3209582" cy="1303619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2837976" y="2224374"/>
                  <a:ext cx="740395" cy="689215"/>
                </a:xfrm>
                <a:prstGeom prst="rect">
                  <a:avLst/>
                </a:prstGeom>
              </p:spPr>
            </p:pic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4402650" y="2598087"/>
                  <a:ext cx="467370" cy="472434"/>
                </a:xfrm>
                <a:prstGeom prst="rect">
                  <a:avLst/>
                </a:prstGeom>
              </p:spPr>
            </p:pic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3685949" y="2219535"/>
                  <a:ext cx="505917" cy="717197"/>
                </a:xfrm>
                <a:prstGeom prst="rect">
                  <a:avLst/>
                </a:prstGeom>
              </p:spPr>
            </p:pic>
            <p:grpSp>
              <p:nvGrpSpPr>
                <p:cNvPr id="24" name="Group 118"/>
                <p:cNvGrpSpPr/>
                <p:nvPr/>
              </p:nvGrpSpPr>
              <p:grpSpPr>
                <a:xfrm>
                  <a:off x="5610446" y="2233361"/>
                  <a:ext cx="393992" cy="593937"/>
                  <a:chOff x="7142873" y="1614775"/>
                  <a:chExt cx="716731" cy="1130578"/>
                </a:xfrm>
              </p:grpSpPr>
              <p:pic>
                <p:nvPicPr>
                  <p:cNvPr id="71" name="Picture 70"/>
                  <p:cNvPicPr>
                    <a:picLocks noChangeAspect="1"/>
                  </p:cNvPicPr>
                  <p:nvPr/>
                </p:nvPicPr>
                <p:blipFill>
                  <a:blip r:embed="rId12" cstate="print"/>
                  <a:stretch>
                    <a:fillRect/>
                  </a:stretch>
                </p:blipFill>
                <p:spPr>
                  <a:xfrm>
                    <a:off x="7287977" y="1614775"/>
                    <a:ext cx="571627" cy="1130578"/>
                  </a:xfrm>
                  <a:prstGeom prst="rect">
                    <a:avLst/>
                  </a:prstGeom>
                </p:spPr>
              </p:pic>
              <p:pic>
                <p:nvPicPr>
                  <p:cNvPr id="72" name="Picture 71"/>
                  <p:cNvPicPr>
                    <a:picLocks noChangeAspect="1"/>
                  </p:cNvPicPr>
                  <p:nvPr/>
                </p:nvPicPr>
                <p:blipFill>
                  <a:blip r:embed="rId13" cstate="print"/>
                  <a:stretch>
                    <a:fillRect/>
                  </a:stretch>
                </p:blipFill>
                <p:spPr>
                  <a:xfrm>
                    <a:off x="7142873" y="2056878"/>
                    <a:ext cx="342973" cy="317577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8" name="TextBox 27"/>
                <p:cNvSpPr txBox="1"/>
                <p:nvPr/>
              </p:nvSpPr>
              <p:spPr>
                <a:xfrm>
                  <a:off x="5447259" y="2703507"/>
                  <a:ext cx="60029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IDP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3914379" y="2311431"/>
                  <a:ext cx="144229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0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Mentor Tetap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4032674" y="2973466"/>
                  <a:ext cx="119321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0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Mentor</a:t>
                  </a:r>
                  <a:r>
                    <a:rPr lang="en-AU" sz="10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id-ID" sz="100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Tdk Tetap</a:t>
                  </a:r>
                </a:p>
              </p:txBody>
            </p:sp>
            <p:sp>
              <p:nvSpPr>
                <p:cNvPr id="31" name="Right Arrow 30"/>
                <p:cNvSpPr/>
                <p:nvPr/>
              </p:nvSpPr>
              <p:spPr>
                <a:xfrm>
                  <a:off x="5195493" y="2558905"/>
                  <a:ext cx="237991" cy="194499"/>
                </a:xfrm>
                <a:prstGeom prst="rightArrow">
                  <a:avLst>
                    <a:gd name="adj1" fmla="val 50000"/>
                    <a:gd name="adj2" fmla="val 74986"/>
                  </a:avLst>
                </a:prstGeom>
                <a:solidFill>
                  <a:srgbClr val="00B050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 err="1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17" name="Picture 16"/>
                <p:cNvPicPr>
                  <a:picLocks noChangeAspect="1"/>
                </p:cNvPicPr>
                <p:nvPr/>
              </p:nvPicPr>
              <p:blipFill>
                <a:blip r:embed="rId14" cstate="print"/>
                <a:stretch>
                  <a:fillRect/>
                </a:stretch>
              </p:blipFill>
              <p:spPr>
                <a:xfrm>
                  <a:off x="4391303" y="1923763"/>
                  <a:ext cx="481775" cy="47814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FCF6C32-00A7-4F52-9F7D-946B5863DD93}"/>
                </a:ext>
              </a:extLst>
            </p:cNvPr>
            <p:cNvGrpSpPr/>
            <p:nvPr/>
          </p:nvGrpSpPr>
          <p:grpSpPr>
            <a:xfrm>
              <a:off x="7276599" y="1448111"/>
              <a:ext cx="4066220" cy="4446162"/>
              <a:chOff x="7271145" y="1343502"/>
              <a:chExt cx="4066220" cy="4446162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7764322" y="1354950"/>
                <a:ext cx="32987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</a:rPr>
                  <a:t>Program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</a:rPr>
                  <a:t>Pengembangan</a:t>
                </a:r>
                <a:endParaRPr lang="id-ID" sz="16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BC618F1E-AAB5-4067-A57E-8B4D6B3142D3}"/>
                  </a:ext>
                </a:extLst>
              </p:cNvPr>
              <p:cNvGrpSpPr/>
              <p:nvPr/>
            </p:nvGrpSpPr>
            <p:grpSpPr>
              <a:xfrm>
                <a:off x="7271145" y="1343502"/>
                <a:ext cx="4066220" cy="4446162"/>
                <a:chOff x="6735726" y="1094584"/>
                <a:chExt cx="4066220" cy="4446162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6735726" y="1761034"/>
                  <a:ext cx="1786893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1. Mentoring</a:t>
                  </a: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7116341" y="1432148"/>
                  <a:ext cx="1786893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ON-THE-JOB TRAINING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7067286" y="3713783"/>
                  <a:ext cx="1786893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OFF-THE-JOB TRAINING</a:t>
                  </a:r>
                </a:p>
              </p:txBody>
            </p:sp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7147612" y="2240849"/>
                  <a:ext cx="230453" cy="614013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 flipH="1">
                  <a:off x="7932225" y="2632056"/>
                  <a:ext cx="387546" cy="391745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996484" y="2025691"/>
                  <a:ext cx="258047" cy="329076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16" cstate="print"/>
                <a:stretch>
                  <a:fillRect/>
                </a:stretch>
              </p:blipFill>
              <p:spPr>
                <a:xfrm>
                  <a:off x="7465007" y="2395857"/>
                  <a:ext cx="375409" cy="383955"/>
                </a:xfrm>
                <a:prstGeom prst="rect">
                  <a:avLst/>
                </a:prstGeom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7395495" y="4373220"/>
                  <a:ext cx="889842" cy="835234"/>
                </a:xfrm>
                <a:prstGeom prst="rect">
                  <a:avLst/>
                </a:prstGeom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27049" y="2058491"/>
                  <a:ext cx="828661" cy="498772"/>
                </a:xfrm>
                <a:prstGeom prst="rect">
                  <a:avLst/>
                </a:prstGeom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42979" y="2871844"/>
                  <a:ext cx="513553" cy="517200"/>
                </a:xfrm>
                <a:prstGeom prst="rect">
                  <a:avLst/>
                </a:prstGeom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92846" y="4385397"/>
                  <a:ext cx="1196209" cy="703498"/>
                </a:xfrm>
                <a:prstGeom prst="rect">
                  <a:avLst/>
                </a:prstGeom>
              </p:spPr>
            </p:pic>
            <p:sp>
              <p:nvSpPr>
                <p:cNvPr id="51" name="TextBox 50"/>
                <p:cNvSpPr txBox="1"/>
                <p:nvPr/>
              </p:nvSpPr>
              <p:spPr>
                <a:xfrm>
                  <a:off x="8921452" y="1751371"/>
                  <a:ext cx="1756609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2. Job Assignment</a:t>
                  </a: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573051" y="4042195"/>
                  <a:ext cx="2152591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2. Leadership Sharing Session</a:t>
                  </a: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7669917" y="2320299"/>
                  <a:ext cx="1059437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05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Mentor Tetap</a:t>
                  </a: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7741771" y="2930857"/>
                  <a:ext cx="1173626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05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Mentor</a:t>
                  </a:r>
                  <a:r>
                    <a:rPr lang="en-US" sz="105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 </a:t>
                  </a:r>
                  <a:r>
                    <a:rPr lang="id-ID" sz="1050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Tdk Tetap</a:t>
                  </a: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7064585" y="4039654"/>
                  <a:ext cx="131948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1. Class Training</a:t>
                  </a:r>
                </a:p>
              </p:txBody>
            </p:sp>
            <p:sp>
              <p:nvSpPr>
                <p:cNvPr id="14" name="Rounded Rectangle 13"/>
                <p:cNvSpPr/>
                <p:nvPr/>
              </p:nvSpPr>
              <p:spPr>
                <a:xfrm>
                  <a:off x="6909608" y="1094584"/>
                  <a:ext cx="3892338" cy="4446162"/>
                </a:xfrm>
                <a:prstGeom prst="roundRect">
                  <a:avLst/>
                </a:prstGeom>
                <a:noFill/>
                <a:ln w="19050">
                  <a:solidFill>
                    <a:srgbClr val="132D7D"/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BC887675-B5C3-4CC0-A8ED-87B851193A1B}"/>
                    </a:ext>
                  </a:extLst>
                </p:cNvPr>
                <p:cNvSpPr txBox="1"/>
                <p:nvPr/>
              </p:nvSpPr>
              <p:spPr>
                <a:xfrm>
                  <a:off x="8771043" y="2550928"/>
                  <a:ext cx="1756610" cy="277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3</a:t>
                  </a:r>
                  <a:r>
                    <a:rPr lang="id-ID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. </a:t>
                  </a:r>
                  <a:r>
                    <a:rPr lang="en-US" sz="1200" b="1" i="1" dirty="0">
                      <a:solidFill>
                        <a:schemeClr val="accent1">
                          <a:lumMod val="50000"/>
                        </a:schemeClr>
                      </a:solidFill>
                    </a:rPr>
                    <a:t>Shadowing</a:t>
                  </a:r>
                  <a:endParaRPr lang="id-ID" sz="1200" b="1" i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77" name="TextBox 23">
            <a:extLst>
              <a:ext uri="{FF2B5EF4-FFF2-40B4-BE49-F238E27FC236}">
                <a16:creationId xmlns:a16="http://schemas.microsoft.com/office/drawing/2014/main" id="{37E5A308-F71F-47FF-9582-81AFF1E14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181984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A84FA6E9-A9A1-4047-97F4-1858AAD93798}"/>
              </a:ext>
            </a:extLst>
          </p:cNvPr>
          <p:cNvSpPr/>
          <p:nvPr/>
        </p:nvSpPr>
        <p:spPr>
          <a:xfrm>
            <a:off x="7576479" y="5935671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418D3C7-4805-4085-A02B-D29182FDBAE7}"/>
              </a:ext>
            </a:extLst>
          </p:cNvPr>
          <p:cNvSpPr/>
          <p:nvPr/>
        </p:nvSpPr>
        <p:spPr>
          <a:xfrm>
            <a:off x="9125863" y="5935671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1" name="Circle: Hollow 20">
            <a:extLst>
              <a:ext uri="{FF2B5EF4-FFF2-40B4-BE49-F238E27FC236}">
                <a16:creationId xmlns:a16="http://schemas.microsoft.com/office/drawing/2014/main" id="{C0915BF8-92FD-48C8-95AA-8D15B0A7DF46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380B1A7-A4C5-42CA-ABDD-134A1646462C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EAA229-1C7B-44C9-9A7C-EC9172618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09" y="357087"/>
            <a:ext cx="10515600" cy="793824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MENTORING</a:t>
            </a:r>
            <a:endParaRPr lang="en-ID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6904F76B-64BF-4ACA-A939-37010A6FFA2C}"/>
              </a:ext>
            </a:extLst>
          </p:cNvPr>
          <p:cNvSpPr txBox="1"/>
          <p:nvPr/>
        </p:nvSpPr>
        <p:spPr>
          <a:xfrm>
            <a:off x="620427" y="1169331"/>
            <a:ext cx="10951146" cy="22307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" marR="5080" indent="-17526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187960" algn="l"/>
              </a:tabLst>
            </a:pP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Pemilihan </a:t>
            </a:r>
            <a:r>
              <a:rPr sz="1400" spc="-1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Mentor 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dilakukan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dengan </a:t>
            </a: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memperhatikan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persyaratan </a:t>
            </a: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administrasi </a:t>
            </a:r>
            <a:r>
              <a:rPr sz="1400" spc="-1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Mentor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dan  </a:t>
            </a:r>
            <a:r>
              <a:rPr sz="1400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kemampuan pemahaman </a:t>
            </a:r>
            <a:r>
              <a:rPr sz="1400" spc="-9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Calon </a:t>
            </a:r>
            <a:r>
              <a:rPr sz="1400" spc="-1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Mentor </a:t>
            </a: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terhadap</a:t>
            </a:r>
            <a:r>
              <a:rPr sz="1400" spc="3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i="1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Talent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187960" indent="-175260">
              <a:lnSpc>
                <a:spcPct val="100000"/>
              </a:lnSpc>
              <a:buAutoNum type="arabicPeriod"/>
              <a:tabLst>
                <a:tab pos="187960" algn="l"/>
              </a:tabLst>
            </a:pP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Kriteria </a:t>
            </a:r>
            <a:r>
              <a:rPr sz="1400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umum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1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Mentor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375285" lvl="1" indent="-184785">
              <a:lnSpc>
                <a:spcPct val="100000"/>
              </a:lnSpc>
              <a:buAutoNum type="alphaLcPeriod"/>
              <a:tabLst>
                <a:tab pos="375920" algn="l"/>
              </a:tabLst>
            </a:pPr>
            <a:r>
              <a:rPr sz="1400" spc="-2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Memiliki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kemampuan </a:t>
            </a: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menilai, </a:t>
            </a:r>
            <a:r>
              <a:rPr sz="1400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mengobservasi,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dan </a:t>
            </a:r>
            <a:r>
              <a:rPr sz="1400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memberikan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saran 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dalam</a:t>
            </a:r>
            <a:r>
              <a:rPr sz="1400" spc="-1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pengembangan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375285">
              <a:lnSpc>
                <a:spcPct val="100000"/>
              </a:lnSpc>
            </a:pPr>
            <a:r>
              <a:rPr sz="1400" i="1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Talent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.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375285" lvl="1" indent="-184785">
              <a:lnSpc>
                <a:spcPct val="100000"/>
              </a:lnSpc>
              <a:buAutoNum type="alphaLcPeriod" startAt="2"/>
              <a:tabLst>
                <a:tab pos="375920" algn="l"/>
              </a:tabLst>
            </a:pPr>
            <a:r>
              <a:rPr sz="1400" spc="-2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Memiliki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rekam </a:t>
            </a: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jejak </a:t>
            </a:r>
            <a:r>
              <a:rPr sz="1400" spc="-9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yang</a:t>
            </a:r>
            <a:r>
              <a:rPr sz="1400" spc="-10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baik.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375285" lvl="1" indent="-184785">
              <a:lnSpc>
                <a:spcPct val="100000"/>
              </a:lnSpc>
              <a:spcBef>
                <a:spcPts val="5"/>
              </a:spcBef>
              <a:buAutoNum type="alphaLcPeriod" startAt="2"/>
              <a:tabLst>
                <a:tab pos="375920" algn="l"/>
              </a:tabLst>
            </a:pP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Mampu </a:t>
            </a: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menjadi </a:t>
            </a:r>
            <a:r>
              <a:rPr sz="1400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panutan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bagi </a:t>
            </a:r>
            <a:r>
              <a:rPr sz="1400" i="1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Talent 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dalam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proses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pengembangan</a:t>
            </a:r>
            <a:r>
              <a:rPr sz="1400" spc="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kompetensi.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375285" marR="5080" lvl="1" indent="-184785" algn="just">
              <a:lnSpc>
                <a:spcPct val="100000"/>
              </a:lnSpc>
              <a:buAutoNum type="alphaLcPeriod" startAt="2"/>
              <a:tabLst>
                <a:tab pos="375920" algn="l"/>
              </a:tabLst>
            </a:pPr>
            <a:r>
              <a:rPr sz="1400" spc="-2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Memiliki 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kompetensi </a:t>
            </a: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Integritas </a:t>
            </a:r>
            <a:r>
              <a:rPr sz="1400" spc="-2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2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Integrity</a:t>
            </a:r>
            <a:r>
              <a:rPr sz="1400" spc="-2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Memberdayakan </a:t>
            </a:r>
            <a:r>
              <a:rPr sz="1400" spc="-8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Orang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Lain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Empowering </a:t>
            </a:r>
            <a:r>
              <a:rPr sz="1400" i="1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Others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Perbaikan </a:t>
            </a:r>
            <a:r>
              <a:rPr sz="1400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Kualitas</a:t>
            </a:r>
            <a:r>
              <a:rPr sz="1400" spc="22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4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Quality </a:t>
            </a:r>
            <a:r>
              <a:rPr sz="1400" i="1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Improvement</a:t>
            </a:r>
            <a:r>
              <a:rPr sz="1400" spc="-5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Orientasi </a:t>
            </a: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terhadap  </a:t>
            </a:r>
            <a:r>
              <a:rPr sz="1400" spc="-9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Pemangku </a:t>
            </a:r>
            <a:r>
              <a:rPr sz="1400" spc="-6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Kepentingan 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Stakeholders </a:t>
            </a:r>
            <a:r>
              <a:rPr sz="1400" i="1" spc="-3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Orientation</a:t>
            </a:r>
            <a:r>
              <a:rPr sz="1400" spc="-3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</a:t>
            </a:r>
            <a:r>
              <a:rPr sz="1400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Komunikasi</a:t>
            </a:r>
            <a:r>
              <a:rPr sz="1400" spc="22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Communication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Membangun </a:t>
            </a:r>
            <a:r>
              <a:rPr sz="1400" spc="-7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Hubungan  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Relationship </a:t>
            </a:r>
            <a:r>
              <a:rPr sz="1400" i="1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Building</a:t>
            </a:r>
            <a:r>
              <a:rPr sz="1400" spc="-4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Mendorong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Hasil </a:t>
            </a:r>
            <a:r>
              <a:rPr sz="1400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6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Drive </a:t>
            </a:r>
            <a:r>
              <a:rPr sz="1400" i="1" spc="-1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for </a:t>
            </a:r>
            <a:r>
              <a:rPr sz="1400" i="1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Result</a:t>
            </a:r>
            <a:r>
              <a:rPr sz="1400" spc="-7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),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Ketabahan</a:t>
            </a:r>
            <a:r>
              <a:rPr sz="1400" spc="-55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 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(</a:t>
            </a:r>
            <a:r>
              <a:rPr sz="1400" i="1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Resilience</a:t>
            </a:r>
            <a:r>
              <a:rPr sz="1400" spc="-80" dirty="0">
                <a:solidFill>
                  <a:schemeClr val="accent1">
                    <a:lumMod val="50000"/>
                  </a:schemeClr>
                </a:solidFill>
                <a:cs typeface="Arial"/>
              </a:rPr>
              <a:t>)</a:t>
            </a:r>
            <a:endParaRPr sz="1400" dirty="0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endParaRPr lang="en-US" sz="1400" b="1" spc="-75" dirty="0">
              <a:solidFill>
                <a:schemeClr val="accent1">
                  <a:lumMod val="50000"/>
                </a:schemeClr>
              </a:solidFill>
              <a:cs typeface="Arial"/>
            </a:endParaRPr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5F1A5E89-DAA9-4028-B5E4-5B94CA0C5B52}"/>
              </a:ext>
            </a:extLst>
          </p:cNvPr>
          <p:cNvSpPr txBox="1"/>
          <p:nvPr/>
        </p:nvSpPr>
        <p:spPr>
          <a:xfrm>
            <a:off x="4007699" y="3257701"/>
            <a:ext cx="369252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1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/>
              </a:rPr>
              <a:t>Kemampuan </a:t>
            </a:r>
            <a:r>
              <a:rPr sz="1800" spc="-95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/>
              </a:rPr>
              <a:t>pemahaman </a:t>
            </a:r>
            <a:r>
              <a:rPr sz="1800" spc="-6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/>
              </a:rPr>
              <a:t>terhadap</a:t>
            </a:r>
            <a:r>
              <a:rPr sz="1800" spc="-15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sz="1800" i="1" spc="-1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/>
              </a:rPr>
              <a:t>Talent</a:t>
            </a:r>
            <a:endParaRPr sz="1800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  <a:cs typeface="Arial"/>
            </a:endParaRPr>
          </a:p>
        </p:txBody>
      </p:sp>
      <p:sp>
        <p:nvSpPr>
          <p:cNvPr id="8" name="object 11">
            <a:extLst>
              <a:ext uri="{FF2B5EF4-FFF2-40B4-BE49-F238E27FC236}">
                <a16:creationId xmlns:a16="http://schemas.microsoft.com/office/drawing/2014/main" id="{262C8A20-96B9-4BBD-8EA7-7A0EB2A3C012}"/>
              </a:ext>
            </a:extLst>
          </p:cNvPr>
          <p:cNvSpPr/>
          <p:nvPr/>
        </p:nvSpPr>
        <p:spPr>
          <a:xfrm>
            <a:off x="5189676" y="3592562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1031875" h="1031875">
                <a:moveTo>
                  <a:pt x="515874" y="0"/>
                </a:moveTo>
                <a:lnTo>
                  <a:pt x="468926" y="2108"/>
                </a:lnTo>
                <a:lnTo>
                  <a:pt x="423157" y="8313"/>
                </a:lnTo>
                <a:lnTo>
                  <a:pt x="378751" y="18430"/>
                </a:lnTo>
                <a:lnTo>
                  <a:pt x="335888" y="32279"/>
                </a:lnTo>
                <a:lnTo>
                  <a:pt x="294751" y="49677"/>
                </a:lnTo>
                <a:lnTo>
                  <a:pt x="255524" y="70442"/>
                </a:lnTo>
                <a:lnTo>
                  <a:pt x="218386" y="94391"/>
                </a:lnTo>
                <a:lnTo>
                  <a:pt x="183522" y="121343"/>
                </a:lnTo>
                <a:lnTo>
                  <a:pt x="151114" y="151114"/>
                </a:lnTo>
                <a:lnTo>
                  <a:pt x="121343" y="183522"/>
                </a:lnTo>
                <a:lnTo>
                  <a:pt x="94391" y="218386"/>
                </a:lnTo>
                <a:lnTo>
                  <a:pt x="70442" y="255524"/>
                </a:lnTo>
                <a:lnTo>
                  <a:pt x="49677" y="294751"/>
                </a:lnTo>
                <a:lnTo>
                  <a:pt x="32279" y="335888"/>
                </a:lnTo>
                <a:lnTo>
                  <a:pt x="18430" y="378751"/>
                </a:lnTo>
                <a:lnTo>
                  <a:pt x="8313" y="423157"/>
                </a:lnTo>
                <a:lnTo>
                  <a:pt x="2108" y="468926"/>
                </a:lnTo>
                <a:lnTo>
                  <a:pt x="0" y="515874"/>
                </a:lnTo>
                <a:lnTo>
                  <a:pt x="2108" y="562821"/>
                </a:lnTo>
                <a:lnTo>
                  <a:pt x="8313" y="608590"/>
                </a:lnTo>
                <a:lnTo>
                  <a:pt x="18430" y="652996"/>
                </a:lnTo>
                <a:lnTo>
                  <a:pt x="32279" y="695859"/>
                </a:lnTo>
                <a:lnTo>
                  <a:pt x="49677" y="736996"/>
                </a:lnTo>
                <a:lnTo>
                  <a:pt x="70442" y="776224"/>
                </a:lnTo>
                <a:lnTo>
                  <a:pt x="94391" y="813361"/>
                </a:lnTo>
                <a:lnTo>
                  <a:pt x="121343" y="848225"/>
                </a:lnTo>
                <a:lnTo>
                  <a:pt x="151114" y="880633"/>
                </a:lnTo>
                <a:lnTo>
                  <a:pt x="183522" y="910404"/>
                </a:lnTo>
                <a:lnTo>
                  <a:pt x="218386" y="937356"/>
                </a:lnTo>
                <a:lnTo>
                  <a:pt x="255524" y="961305"/>
                </a:lnTo>
                <a:lnTo>
                  <a:pt x="294751" y="982070"/>
                </a:lnTo>
                <a:lnTo>
                  <a:pt x="335888" y="999468"/>
                </a:lnTo>
                <a:lnTo>
                  <a:pt x="378751" y="1013317"/>
                </a:lnTo>
                <a:lnTo>
                  <a:pt x="423157" y="1023434"/>
                </a:lnTo>
                <a:lnTo>
                  <a:pt x="468926" y="1029639"/>
                </a:lnTo>
                <a:lnTo>
                  <a:pt x="515874" y="1031748"/>
                </a:lnTo>
                <a:lnTo>
                  <a:pt x="562821" y="1029639"/>
                </a:lnTo>
                <a:lnTo>
                  <a:pt x="608590" y="1023434"/>
                </a:lnTo>
                <a:lnTo>
                  <a:pt x="652996" y="1013317"/>
                </a:lnTo>
                <a:lnTo>
                  <a:pt x="695859" y="999468"/>
                </a:lnTo>
                <a:lnTo>
                  <a:pt x="736996" y="982070"/>
                </a:lnTo>
                <a:lnTo>
                  <a:pt x="776224" y="961305"/>
                </a:lnTo>
                <a:lnTo>
                  <a:pt x="813361" y="937356"/>
                </a:lnTo>
                <a:lnTo>
                  <a:pt x="848225" y="910404"/>
                </a:lnTo>
                <a:lnTo>
                  <a:pt x="880633" y="880633"/>
                </a:lnTo>
                <a:lnTo>
                  <a:pt x="910404" y="848225"/>
                </a:lnTo>
                <a:lnTo>
                  <a:pt x="937356" y="813361"/>
                </a:lnTo>
                <a:lnTo>
                  <a:pt x="961305" y="776224"/>
                </a:lnTo>
                <a:lnTo>
                  <a:pt x="982070" y="736996"/>
                </a:lnTo>
                <a:lnTo>
                  <a:pt x="999468" y="695859"/>
                </a:lnTo>
                <a:lnTo>
                  <a:pt x="1013317" y="652996"/>
                </a:lnTo>
                <a:lnTo>
                  <a:pt x="1023434" y="608590"/>
                </a:lnTo>
                <a:lnTo>
                  <a:pt x="1029639" y="562821"/>
                </a:lnTo>
                <a:lnTo>
                  <a:pt x="1031748" y="515874"/>
                </a:lnTo>
                <a:lnTo>
                  <a:pt x="1029639" y="468926"/>
                </a:lnTo>
                <a:lnTo>
                  <a:pt x="1023434" y="423157"/>
                </a:lnTo>
                <a:lnTo>
                  <a:pt x="1013317" y="378751"/>
                </a:lnTo>
                <a:lnTo>
                  <a:pt x="999468" y="335888"/>
                </a:lnTo>
                <a:lnTo>
                  <a:pt x="982070" y="294751"/>
                </a:lnTo>
                <a:lnTo>
                  <a:pt x="961305" y="255524"/>
                </a:lnTo>
                <a:lnTo>
                  <a:pt x="937356" y="218386"/>
                </a:lnTo>
                <a:lnTo>
                  <a:pt x="910404" y="183522"/>
                </a:lnTo>
                <a:lnTo>
                  <a:pt x="880633" y="151114"/>
                </a:lnTo>
                <a:lnTo>
                  <a:pt x="848225" y="121343"/>
                </a:lnTo>
                <a:lnTo>
                  <a:pt x="813361" y="94391"/>
                </a:lnTo>
                <a:lnTo>
                  <a:pt x="776224" y="70442"/>
                </a:lnTo>
                <a:lnTo>
                  <a:pt x="736996" y="49677"/>
                </a:lnTo>
                <a:lnTo>
                  <a:pt x="695859" y="32279"/>
                </a:lnTo>
                <a:lnTo>
                  <a:pt x="652996" y="18430"/>
                </a:lnTo>
                <a:lnTo>
                  <a:pt x="608590" y="8313"/>
                </a:lnTo>
                <a:lnTo>
                  <a:pt x="562821" y="2108"/>
                </a:lnTo>
                <a:lnTo>
                  <a:pt x="515874" y="0"/>
                </a:lnTo>
                <a:close/>
              </a:path>
            </a:pathLst>
          </a:custGeom>
          <a:solidFill>
            <a:srgbClr val="132D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471785BD-FF4B-48AF-836A-8844A1E5CFF2}"/>
              </a:ext>
            </a:extLst>
          </p:cNvPr>
          <p:cNvSpPr/>
          <p:nvPr/>
        </p:nvSpPr>
        <p:spPr>
          <a:xfrm>
            <a:off x="6344790" y="4913492"/>
            <a:ext cx="311150" cy="294005"/>
          </a:xfrm>
          <a:custGeom>
            <a:avLst/>
            <a:gdLst/>
            <a:ahLst/>
            <a:cxnLst/>
            <a:rect l="l" t="t" r="r" b="b"/>
            <a:pathLst>
              <a:path w="311150" h="294004">
                <a:moveTo>
                  <a:pt x="181101" y="0"/>
                </a:moveTo>
                <a:lnTo>
                  <a:pt x="0" y="104012"/>
                </a:lnTo>
                <a:lnTo>
                  <a:pt x="69342" y="224917"/>
                </a:lnTo>
                <a:lnTo>
                  <a:pt x="8889" y="259461"/>
                </a:lnTo>
                <a:lnTo>
                  <a:pt x="229235" y="293751"/>
                </a:lnTo>
                <a:lnTo>
                  <a:pt x="297252" y="120904"/>
                </a:lnTo>
                <a:lnTo>
                  <a:pt x="250444" y="120904"/>
                </a:lnTo>
                <a:lnTo>
                  <a:pt x="181101" y="0"/>
                </a:lnTo>
                <a:close/>
              </a:path>
              <a:path w="311150" h="294004">
                <a:moveTo>
                  <a:pt x="310895" y="86233"/>
                </a:moveTo>
                <a:lnTo>
                  <a:pt x="250444" y="120904"/>
                </a:lnTo>
                <a:lnTo>
                  <a:pt x="297252" y="120904"/>
                </a:lnTo>
                <a:lnTo>
                  <a:pt x="310895" y="86233"/>
                </a:lnTo>
                <a:close/>
              </a:path>
            </a:pathLst>
          </a:custGeom>
          <a:solidFill>
            <a:srgbClr val="AFB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D182D63E-F6B8-4E66-8CC1-35A404CF765D}"/>
              </a:ext>
            </a:extLst>
          </p:cNvPr>
          <p:cNvSpPr/>
          <p:nvPr/>
        </p:nvSpPr>
        <p:spPr>
          <a:xfrm>
            <a:off x="6347052" y="5103845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1031875" h="1031875">
                <a:moveTo>
                  <a:pt x="515874" y="0"/>
                </a:moveTo>
                <a:lnTo>
                  <a:pt x="468926" y="2108"/>
                </a:lnTo>
                <a:lnTo>
                  <a:pt x="423157" y="8311"/>
                </a:lnTo>
                <a:lnTo>
                  <a:pt x="378751" y="18427"/>
                </a:lnTo>
                <a:lnTo>
                  <a:pt x="335888" y="32274"/>
                </a:lnTo>
                <a:lnTo>
                  <a:pt x="294751" y="49669"/>
                </a:lnTo>
                <a:lnTo>
                  <a:pt x="255524" y="70431"/>
                </a:lnTo>
                <a:lnTo>
                  <a:pt x="218386" y="94377"/>
                </a:lnTo>
                <a:lnTo>
                  <a:pt x="183522" y="121326"/>
                </a:lnTo>
                <a:lnTo>
                  <a:pt x="151114" y="151095"/>
                </a:lnTo>
                <a:lnTo>
                  <a:pt x="121343" y="183501"/>
                </a:lnTo>
                <a:lnTo>
                  <a:pt x="94391" y="218364"/>
                </a:lnTo>
                <a:lnTo>
                  <a:pt x="70442" y="255501"/>
                </a:lnTo>
                <a:lnTo>
                  <a:pt x="49677" y="294729"/>
                </a:lnTo>
                <a:lnTo>
                  <a:pt x="32279" y="335867"/>
                </a:lnTo>
                <a:lnTo>
                  <a:pt x="18430" y="378733"/>
                </a:lnTo>
                <a:lnTo>
                  <a:pt x="8313" y="423144"/>
                </a:lnTo>
                <a:lnTo>
                  <a:pt x="2108" y="468918"/>
                </a:lnTo>
                <a:lnTo>
                  <a:pt x="0" y="515874"/>
                </a:lnTo>
                <a:lnTo>
                  <a:pt x="2108" y="562829"/>
                </a:lnTo>
                <a:lnTo>
                  <a:pt x="8313" y="608603"/>
                </a:lnTo>
                <a:lnTo>
                  <a:pt x="18430" y="653014"/>
                </a:lnTo>
                <a:lnTo>
                  <a:pt x="32279" y="695880"/>
                </a:lnTo>
                <a:lnTo>
                  <a:pt x="49677" y="737018"/>
                </a:lnTo>
                <a:lnTo>
                  <a:pt x="70442" y="776246"/>
                </a:lnTo>
                <a:lnTo>
                  <a:pt x="94391" y="813383"/>
                </a:lnTo>
                <a:lnTo>
                  <a:pt x="121343" y="848246"/>
                </a:lnTo>
                <a:lnTo>
                  <a:pt x="151114" y="880652"/>
                </a:lnTo>
                <a:lnTo>
                  <a:pt x="183522" y="910421"/>
                </a:lnTo>
                <a:lnTo>
                  <a:pt x="218386" y="937370"/>
                </a:lnTo>
                <a:lnTo>
                  <a:pt x="255524" y="961316"/>
                </a:lnTo>
                <a:lnTo>
                  <a:pt x="294751" y="982078"/>
                </a:lnTo>
                <a:lnTo>
                  <a:pt x="335888" y="999473"/>
                </a:lnTo>
                <a:lnTo>
                  <a:pt x="378751" y="1013320"/>
                </a:lnTo>
                <a:lnTo>
                  <a:pt x="423157" y="1023436"/>
                </a:lnTo>
                <a:lnTo>
                  <a:pt x="468926" y="1029639"/>
                </a:lnTo>
                <a:lnTo>
                  <a:pt x="515874" y="1031748"/>
                </a:lnTo>
                <a:lnTo>
                  <a:pt x="562821" y="1029639"/>
                </a:lnTo>
                <a:lnTo>
                  <a:pt x="608590" y="1023436"/>
                </a:lnTo>
                <a:lnTo>
                  <a:pt x="652996" y="1013320"/>
                </a:lnTo>
                <a:lnTo>
                  <a:pt x="695859" y="999473"/>
                </a:lnTo>
                <a:lnTo>
                  <a:pt x="736996" y="982078"/>
                </a:lnTo>
                <a:lnTo>
                  <a:pt x="776224" y="961316"/>
                </a:lnTo>
                <a:lnTo>
                  <a:pt x="813361" y="937370"/>
                </a:lnTo>
                <a:lnTo>
                  <a:pt x="848225" y="910421"/>
                </a:lnTo>
                <a:lnTo>
                  <a:pt x="880633" y="880652"/>
                </a:lnTo>
                <a:lnTo>
                  <a:pt x="910404" y="848246"/>
                </a:lnTo>
                <a:lnTo>
                  <a:pt x="937356" y="813383"/>
                </a:lnTo>
                <a:lnTo>
                  <a:pt x="961305" y="776246"/>
                </a:lnTo>
                <a:lnTo>
                  <a:pt x="982070" y="737018"/>
                </a:lnTo>
                <a:lnTo>
                  <a:pt x="999468" y="695880"/>
                </a:lnTo>
                <a:lnTo>
                  <a:pt x="1013317" y="653014"/>
                </a:lnTo>
                <a:lnTo>
                  <a:pt x="1023434" y="608603"/>
                </a:lnTo>
                <a:lnTo>
                  <a:pt x="1029639" y="562829"/>
                </a:lnTo>
                <a:lnTo>
                  <a:pt x="1031748" y="515874"/>
                </a:lnTo>
                <a:lnTo>
                  <a:pt x="1029639" y="468918"/>
                </a:lnTo>
                <a:lnTo>
                  <a:pt x="1023434" y="423144"/>
                </a:lnTo>
                <a:lnTo>
                  <a:pt x="1013317" y="378733"/>
                </a:lnTo>
                <a:lnTo>
                  <a:pt x="999468" y="335867"/>
                </a:lnTo>
                <a:lnTo>
                  <a:pt x="982070" y="294729"/>
                </a:lnTo>
                <a:lnTo>
                  <a:pt x="961305" y="255501"/>
                </a:lnTo>
                <a:lnTo>
                  <a:pt x="937356" y="218364"/>
                </a:lnTo>
                <a:lnTo>
                  <a:pt x="910404" y="183501"/>
                </a:lnTo>
                <a:lnTo>
                  <a:pt x="880633" y="151095"/>
                </a:lnTo>
                <a:lnTo>
                  <a:pt x="848225" y="121326"/>
                </a:lnTo>
                <a:lnTo>
                  <a:pt x="813361" y="94377"/>
                </a:lnTo>
                <a:lnTo>
                  <a:pt x="776224" y="70431"/>
                </a:lnTo>
                <a:lnTo>
                  <a:pt x="736996" y="49669"/>
                </a:lnTo>
                <a:lnTo>
                  <a:pt x="695859" y="32274"/>
                </a:lnTo>
                <a:lnTo>
                  <a:pt x="652996" y="18427"/>
                </a:lnTo>
                <a:lnTo>
                  <a:pt x="608590" y="8311"/>
                </a:lnTo>
                <a:lnTo>
                  <a:pt x="562821" y="2108"/>
                </a:lnTo>
                <a:lnTo>
                  <a:pt x="515874" y="0"/>
                </a:lnTo>
                <a:close/>
              </a:path>
            </a:pathLst>
          </a:custGeom>
          <a:solidFill>
            <a:srgbClr val="132D7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6">
            <a:extLst>
              <a:ext uri="{FF2B5EF4-FFF2-40B4-BE49-F238E27FC236}">
                <a16:creationId xmlns:a16="http://schemas.microsoft.com/office/drawing/2014/main" id="{4C28BCDA-4D61-4FC3-A596-CA4F0624A224}"/>
              </a:ext>
            </a:extLst>
          </p:cNvPr>
          <p:cNvSpPr/>
          <p:nvPr/>
        </p:nvSpPr>
        <p:spPr>
          <a:xfrm>
            <a:off x="5772516" y="5839703"/>
            <a:ext cx="274320" cy="347980"/>
          </a:xfrm>
          <a:custGeom>
            <a:avLst/>
            <a:gdLst/>
            <a:ahLst/>
            <a:cxnLst/>
            <a:rect l="l" t="t" r="r" b="b"/>
            <a:pathLst>
              <a:path w="274319" h="347979">
                <a:moveTo>
                  <a:pt x="137160" y="0"/>
                </a:moveTo>
                <a:lnTo>
                  <a:pt x="0" y="173736"/>
                </a:lnTo>
                <a:lnTo>
                  <a:pt x="137160" y="347472"/>
                </a:lnTo>
                <a:lnTo>
                  <a:pt x="137160" y="277977"/>
                </a:lnTo>
                <a:lnTo>
                  <a:pt x="274320" y="277977"/>
                </a:lnTo>
                <a:lnTo>
                  <a:pt x="274320" y="69494"/>
                </a:lnTo>
                <a:lnTo>
                  <a:pt x="137160" y="69494"/>
                </a:lnTo>
                <a:lnTo>
                  <a:pt x="137160" y="0"/>
                </a:lnTo>
                <a:close/>
              </a:path>
            </a:pathLst>
          </a:custGeom>
          <a:solidFill>
            <a:srgbClr val="AFB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C4393724-911E-409C-BEB2-B1D8CDE86116}"/>
              </a:ext>
            </a:extLst>
          </p:cNvPr>
          <p:cNvSpPr/>
          <p:nvPr/>
        </p:nvSpPr>
        <p:spPr>
          <a:xfrm>
            <a:off x="4063088" y="5103845"/>
            <a:ext cx="1440000" cy="1440000"/>
          </a:xfrm>
          <a:custGeom>
            <a:avLst/>
            <a:gdLst/>
            <a:ahLst/>
            <a:cxnLst/>
            <a:rect l="l" t="t" r="r" b="b"/>
            <a:pathLst>
              <a:path w="1031875" h="1031875">
                <a:moveTo>
                  <a:pt x="515873" y="0"/>
                </a:moveTo>
                <a:lnTo>
                  <a:pt x="468918" y="2108"/>
                </a:lnTo>
                <a:lnTo>
                  <a:pt x="423144" y="8311"/>
                </a:lnTo>
                <a:lnTo>
                  <a:pt x="378733" y="18427"/>
                </a:lnTo>
                <a:lnTo>
                  <a:pt x="335867" y="32274"/>
                </a:lnTo>
                <a:lnTo>
                  <a:pt x="294729" y="49669"/>
                </a:lnTo>
                <a:lnTo>
                  <a:pt x="255501" y="70431"/>
                </a:lnTo>
                <a:lnTo>
                  <a:pt x="218364" y="94377"/>
                </a:lnTo>
                <a:lnTo>
                  <a:pt x="183501" y="121326"/>
                </a:lnTo>
                <a:lnTo>
                  <a:pt x="151095" y="151095"/>
                </a:lnTo>
                <a:lnTo>
                  <a:pt x="121326" y="183501"/>
                </a:lnTo>
                <a:lnTo>
                  <a:pt x="94377" y="218364"/>
                </a:lnTo>
                <a:lnTo>
                  <a:pt x="70431" y="255501"/>
                </a:lnTo>
                <a:lnTo>
                  <a:pt x="49669" y="294729"/>
                </a:lnTo>
                <a:lnTo>
                  <a:pt x="32274" y="335867"/>
                </a:lnTo>
                <a:lnTo>
                  <a:pt x="18427" y="378733"/>
                </a:lnTo>
                <a:lnTo>
                  <a:pt x="8311" y="423144"/>
                </a:lnTo>
                <a:lnTo>
                  <a:pt x="2108" y="468918"/>
                </a:lnTo>
                <a:lnTo>
                  <a:pt x="0" y="515874"/>
                </a:lnTo>
                <a:lnTo>
                  <a:pt x="2108" y="562829"/>
                </a:lnTo>
                <a:lnTo>
                  <a:pt x="8311" y="608603"/>
                </a:lnTo>
                <a:lnTo>
                  <a:pt x="18427" y="653014"/>
                </a:lnTo>
                <a:lnTo>
                  <a:pt x="32274" y="695880"/>
                </a:lnTo>
                <a:lnTo>
                  <a:pt x="49669" y="737018"/>
                </a:lnTo>
                <a:lnTo>
                  <a:pt x="70431" y="776246"/>
                </a:lnTo>
                <a:lnTo>
                  <a:pt x="94377" y="813383"/>
                </a:lnTo>
                <a:lnTo>
                  <a:pt x="121326" y="848246"/>
                </a:lnTo>
                <a:lnTo>
                  <a:pt x="151095" y="880652"/>
                </a:lnTo>
                <a:lnTo>
                  <a:pt x="183501" y="910421"/>
                </a:lnTo>
                <a:lnTo>
                  <a:pt x="218364" y="937370"/>
                </a:lnTo>
                <a:lnTo>
                  <a:pt x="255501" y="961316"/>
                </a:lnTo>
                <a:lnTo>
                  <a:pt x="294729" y="982078"/>
                </a:lnTo>
                <a:lnTo>
                  <a:pt x="335867" y="999473"/>
                </a:lnTo>
                <a:lnTo>
                  <a:pt x="378733" y="1013320"/>
                </a:lnTo>
                <a:lnTo>
                  <a:pt x="423144" y="1023436"/>
                </a:lnTo>
                <a:lnTo>
                  <a:pt x="468918" y="1029639"/>
                </a:lnTo>
                <a:lnTo>
                  <a:pt x="515873" y="1031748"/>
                </a:lnTo>
                <a:lnTo>
                  <a:pt x="562821" y="1029639"/>
                </a:lnTo>
                <a:lnTo>
                  <a:pt x="608590" y="1023436"/>
                </a:lnTo>
                <a:lnTo>
                  <a:pt x="652996" y="1013320"/>
                </a:lnTo>
                <a:lnTo>
                  <a:pt x="695859" y="999473"/>
                </a:lnTo>
                <a:lnTo>
                  <a:pt x="736996" y="982078"/>
                </a:lnTo>
                <a:lnTo>
                  <a:pt x="776224" y="961316"/>
                </a:lnTo>
                <a:lnTo>
                  <a:pt x="813361" y="937370"/>
                </a:lnTo>
                <a:lnTo>
                  <a:pt x="848225" y="910421"/>
                </a:lnTo>
                <a:lnTo>
                  <a:pt x="880633" y="880652"/>
                </a:lnTo>
                <a:lnTo>
                  <a:pt x="910404" y="848246"/>
                </a:lnTo>
                <a:lnTo>
                  <a:pt x="937356" y="813383"/>
                </a:lnTo>
                <a:lnTo>
                  <a:pt x="961305" y="776246"/>
                </a:lnTo>
                <a:lnTo>
                  <a:pt x="982070" y="737018"/>
                </a:lnTo>
                <a:lnTo>
                  <a:pt x="999468" y="695880"/>
                </a:lnTo>
                <a:lnTo>
                  <a:pt x="1013317" y="653014"/>
                </a:lnTo>
                <a:lnTo>
                  <a:pt x="1023434" y="608603"/>
                </a:lnTo>
                <a:lnTo>
                  <a:pt x="1029639" y="562829"/>
                </a:lnTo>
                <a:lnTo>
                  <a:pt x="1031747" y="515874"/>
                </a:lnTo>
                <a:lnTo>
                  <a:pt x="1029639" y="468918"/>
                </a:lnTo>
                <a:lnTo>
                  <a:pt x="1023434" y="423144"/>
                </a:lnTo>
                <a:lnTo>
                  <a:pt x="1013317" y="378733"/>
                </a:lnTo>
                <a:lnTo>
                  <a:pt x="999468" y="335867"/>
                </a:lnTo>
                <a:lnTo>
                  <a:pt x="982070" y="294729"/>
                </a:lnTo>
                <a:lnTo>
                  <a:pt x="961305" y="255501"/>
                </a:lnTo>
                <a:lnTo>
                  <a:pt x="937356" y="218364"/>
                </a:lnTo>
                <a:lnTo>
                  <a:pt x="910404" y="183501"/>
                </a:lnTo>
                <a:lnTo>
                  <a:pt x="880633" y="151095"/>
                </a:lnTo>
                <a:lnTo>
                  <a:pt x="848225" y="121326"/>
                </a:lnTo>
                <a:lnTo>
                  <a:pt x="813361" y="94377"/>
                </a:lnTo>
                <a:lnTo>
                  <a:pt x="776224" y="70431"/>
                </a:lnTo>
                <a:lnTo>
                  <a:pt x="736996" y="49669"/>
                </a:lnTo>
                <a:lnTo>
                  <a:pt x="695859" y="32274"/>
                </a:lnTo>
                <a:lnTo>
                  <a:pt x="652996" y="18427"/>
                </a:lnTo>
                <a:lnTo>
                  <a:pt x="608590" y="8311"/>
                </a:lnTo>
                <a:lnTo>
                  <a:pt x="562821" y="2108"/>
                </a:lnTo>
                <a:lnTo>
                  <a:pt x="515873" y="0"/>
                </a:lnTo>
                <a:close/>
              </a:path>
            </a:pathLst>
          </a:custGeom>
          <a:solidFill>
            <a:srgbClr val="132D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13E34FC3-333B-4D4D-BC60-ED719134E6F0}"/>
              </a:ext>
            </a:extLst>
          </p:cNvPr>
          <p:cNvSpPr/>
          <p:nvPr/>
        </p:nvSpPr>
        <p:spPr>
          <a:xfrm>
            <a:off x="5163412" y="4921201"/>
            <a:ext cx="311150" cy="294005"/>
          </a:xfrm>
          <a:custGeom>
            <a:avLst/>
            <a:gdLst/>
            <a:ahLst/>
            <a:cxnLst/>
            <a:rect l="l" t="t" r="r" b="b"/>
            <a:pathLst>
              <a:path w="311150" h="294004">
                <a:moveTo>
                  <a:pt x="229234" y="0"/>
                </a:moveTo>
                <a:lnTo>
                  <a:pt x="8890" y="34289"/>
                </a:lnTo>
                <a:lnTo>
                  <a:pt x="69341" y="68961"/>
                </a:lnTo>
                <a:lnTo>
                  <a:pt x="0" y="189864"/>
                </a:lnTo>
                <a:lnTo>
                  <a:pt x="181102" y="293750"/>
                </a:lnTo>
                <a:lnTo>
                  <a:pt x="250443" y="172847"/>
                </a:lnTo>
                <a:lnTo>
                  <a:pt x="297252" y="172847"/>
                </a:lnTo>
                <a:lnTo>
                  <a:pt x="229234" y="0"/>
                </a:lnTo>
                <a:close/>
              </a:path>
              <a:path w="311150" h="294004">
                <a:moveTo>
                  <a:pt x="297252" y="172847"/>
                </a:moveTo>
                <a:lnTo>
                  <a:pt x="250443" y="172847"/>
                </a:lnTo>
                <a:lnTo>
                  <a:pt x="310896" y="207517"/>
                </a:lnTo>
                <a:lnTo>
                  <a:pt x="297252" y="172847"/>
                </a:lnTo>
                <a:close/>
              </a:path>
            </a:pathLst>
          </a:custGeom>
          <a:solidFill>
            <a:srgbClr val="AFB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DDF5D739-B41A-4C8A-AF54-75D57E17BB3B}"/>
              </a:ext>
            </a:extLst>
          </p:cNvPr>
          <p:cNvSpPr txBox="1"/>
          <p:nvPr/>
        </p:nvSpPr>
        <p:spPr>
          <a:xfrm>
            <a:off x="4143008" y="5292425"/>
            <a:ext cx="1271324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spc="-110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Kemampuan</a:t>
            </a:r>
            <a:r>
              <a:rPr sz="1400" spc="-11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Menggunakan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Intuisi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untuk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Menyelesaikan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Masalah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Arial"/>
            </a:endParaRPr>
          </a:p>
        </p:txBody>
      </p:sp>
      <p:sp>
        <p:nvSpPr>
          <p:cNvPr id="16" name="object 9">
            <a:extLst>
              <a:ext uri="{FF2B5EF4-FFF2-40B4-BE49-F238E27FC236}">
                <a16:creationId xmlns:a16="http://schemas.microsoft.com/office/drawing/2014/main" id="{AD1FAA14-B83B-46DF-BFBC-A7B74E4F1726}"/>
              </a:ext>
            </a:extLst>
          </p:cNvPr>
          <p:cNvSpPr txBox="1"/>
          <p:nvPr/>
        </p:nvSpPr>
        <p:spPr>
          <a:xfrm>
            <a:off x="5249847" y="3982984"/>
            <a:ext cx="1271324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spc="-110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Kemampuan</a:t>
            </a:r>
            <a:r>
              <a:rPr sz="1400" spc="-11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Membangun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Hubungan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Arial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48922A9F-080E-47A2-980E-4DAFCEE233D3}"/>
              </a:ext>
            </a:extLst>
          </p:cNvPr>
          <p:cNvSpPr txBox="1"/>
          <p:nvPr/>
        </p:nvSpPr>
        <p:spPr>
          <a:xfrm>
            <a:off x="6418266" y="5488440"/>
            <a:ext cx="1271324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spc="-110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Kemampuan</a:t>
            </a:r>
            <a:r>
              <a:rPr sz="1400" spc="-11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Melakukan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Komunikasi</a:t>
            </a:r>
            <a:r>
              <a:rPr lang="en-US" sz="1400" spc="-9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US" sz="1400" spc="-9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Efektif</a:t>
            </a:r>
            <a:endParaRPr sz="1400" dirty="0">
              <a:solidFill>
                <a:schemeClr val="bg1"/>
              </a:solidFill>
              <a:latin typeface="Gill Sans MT" panose="020B0502020104020203" pitchFamily="34" charset="0"/>
              <a:cs typeface="Arial"/>
            </a:endParaRPr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2A6F4822-00E1-4169-A5D5-E7E84FFC8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3928" y="658018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2436816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ircle: Hollow 8">
            <a:extLst>
              <a:ext uri="{FF2B5EF4-FFF2-40B4-BE49-F238E27FC236}">
                <a16:creationId xmlns:a16="http://schemas.microsoft.com/office/drawing/2014/main" id="{09374056-3F2E-4326-A897-AFA49A59B3B6}"/>
              </a:ext>
            </a:extLst>
          </p:cNvPr>
          <p:cNvSpPr/>
          <p:nvPr/>
        </p:nvSpPr>
        <p:spPr>
          <a:xfrm>
            <a:off x="7576479" y="5691116"/>
            <a:ext cx="2520000" cy="2520000"/>
          </a:xfrm>
          <a:prstGeom prst="donut">
            <a:avLst/>
          </a:prstGeom>
          <a:solidFill>
            <a:srgbClr val="F369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1133A04-2D28-4EC0-8C52-128231200F11}"/>
              </a:ext>
            </a:extLst>
          </p:cNvPr>
          <p:cNvSpPr/>
          <p:nvPr/>
        </p:nvSpPr>
        <p:spPr>
          <a:xfrm>
            <a:off x="9125863" y="5691116"/>
            <a:ext cx="2388358" cy="2333767"/>
          </a:xfrm>
          <a:prstGeom prst="ellipse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1" name="Circle: Hollow 10">
            <a:extLst>
              <a:ext uri="{FF2B5EF4-FFF2-40B4-BE49-F238E27FC236}">
                <a16:creationId xmlns:a16="http://schemas.microsoft.com/office/drawing/2014/main" id="{EB12A36B-D590-4E0F-B0C8-C94574C73FAA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B38D405-E1D1-4766-8E75-202561203167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B600521C-D915-4055-9954-EB72BED6BDF7}"/>
              </a:ext>
            </a:extLst>
          </p:cNvPr>
          <p:cNvSpPr txBox="1"/>
          <p:nvPr/>
        </p:nvSpPr>
        <p:spPr>
          <a:xfrm>
            <a:off x="655187" y="434369"/>
            <a:ext cx="3039583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Persyaratan </a:t>
            </a:r>
            <a:r>
              <a:rPr spc="-6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Administrasi</a:t>
            </a:r>
            <a:r>
              <a:rPr spc="-10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spc="-1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Mentor</a:t>
            </a:r>
            <a:endParaRPr dirty="0">
              <a:solidFill>
                <a:schemeClr val="bg1"/>
              </a:solidFill>
              <a:latin typeface="Gill Sans MT" panose="020B0502020104020203" pitchFamily="34" charset="0"/>
              <a:cs typeface="Arial"/>
            </a:endParaRPr>
          </a:p>
        </p:txBody>
      </p:sp>
      <p:graphicFrame>
        <p:nvGraphicFramePr>
          <p:cNvPr id="5" name="object 10">
            <a:extLst>
              <a:ext uri="{FF2B5EF4-FFF2-40B4-BE49-F238E27FC236}">
                <a16:creationId xmlns:a16="http://schemas.microsoft.com/office/drawing/2014/main" id="{30E5976F-F82D-4752-ACD5-43AA52D35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638904"/>
              </p:ext>
            </p:extLst>
          </p:nvPr>
        </p:nvGraphicFramePr>
        <p:xfrm>
          <a:off x="655187" y="821263"/>
          <a:ext cx="10711501" cy="296332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551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2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543">
                <a:tc>
                  <a:txBody>
                    <a:bodyPr/>
                    <a:lstStyle/>
                    <a:p>
                      <a:pPr marL="26034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spc="-55" dirty="0">
                          <a:solidFill>
                            <a:schemeClr val="bg1"/>
                          </a:solidFill>
                        </a:rPr>
                        <a:t>Mentor</a:t>
                      </a:r>
                      <a:r>
                        <a:rPr sz="1800" spc="-7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sz="1800" spc="-125" dirty="0">
                          <a:solidFill>
                            <a:schemeClr val="bg1"/>
                          </a:solidFill>
                        </a:rPr>
                        <a:t>Tetap</a:t>
                      </a:r>
                      <a:endParaRPr sz="1800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33655" marB="0"/>
                </a:tc>
                <a:tc>
                  <a:txBody>
                    <a:bodyPr/>
                    <a:lstStyle/>
                    <a:p>
                      <a:pPr marL="137858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spc="-55" dirty="0">
                          <a:solidFill>
                            <a:schemeClr val="bg1"/>
                          </a:solidFill>
                        </a:rPr>
                        <a:t>Mentor </a:t>
                      </a:r>
                      <a:r>
                        <a:rPr sz="1800" spc="-114" dirty="0">
                          <a:solidFill>
                            <a:schemeClr val="bg1"/>
                          </a:solidFill>
                        </a:rPr>
                        <a:t>Tidak</a:t>
                      </a:r>
                      <a:r>
                        <a:rPr sz="1800" spc="-125" dirty="0">
                          <a:solidFill>
                            <a:schemeClr val="bg1"/>
                          </a:solidFill>
                        </a:rPr>
                        <a:t> Tetap</a:t>
                      </a:r>
                      <a:endParaRPr sz="180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3365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6913">
                <a:tc>
                  <a:txBody>
                    <a:bodyPr/>
                    <a:lstStyle/>
                    <a:p>
                      <a:pPr marL="320040" indent="-229235">
                        <a:lnSpc>
                          <a:spcPct val="100000"/>
                        </a:lnSpc>
                        <a:spcBef>
                          <a:spcPts val="295"/>
                        </a:spcBef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Berstatus </a:t>
                      </a:r>
                      <a:r>
                        <a:rPr sz="1400" spc="-160" dirty="0">
                          <a:solidFill>
                            <a:schemeClr val="tx1"/>
                          </a:solidFill>
                        </a:rPr>
                        <a:t>PNS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Kementerian</a:t>
                      </a:r>
                      <a:r>
                        <a:rPr sz="1400" spc="-2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Keuangan;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indent="-229235">
                        <a:lnSpc>
                          <a:spcPct val="100000"/>
                        </a:lnSpc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Minimal</a:t>
                      </a:r>
                      <a:r>
                        <a:rPr sz="1400" spc="-9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merupakan</a:t>
                      </a:r>
                      <a:r>
                        <a:rPr sz="1400" spc="-8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pejabat</a:t>
                      </a:r>
                      <a:r>
                        <a:rPr sz="1400" spc="-8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setingkat</a:t>
                      </a:r>
                      <a:r>
                        <a:rPr sz="1400" spc="-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di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atas</a:t>
                      </a:r>
                      <a:r>
                        <a:rPr sz="1400" spc="-8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Talent;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marR="415290" indent="-229235">
                        <a:lnSpc>
                          <a:spcPct val="100000"/>
                        </a:lnSpc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Memiliki</a:t>
                      </a:r>
                      <a:r>
                        <a:rPr sz="1400" spc="-8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Nilai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Kinerja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Pegawai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dengan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kategori</a:t>
                      </a:r>
                      <a:r>
                        <a:rPr sz="1400" spc="-9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minimal</a:t>
                      </a:r>
                      <a:r>
                        <a:rPr sz="1400" spc="-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Baik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sesuai  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dengan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ketentuan tentang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pengelolaan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kinerja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di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Kementerian 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Keuangan secara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konsisten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dalam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(tiga)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tahun</a:t>
                      </a:r>
                      <a:r>
                        <a:rPr sz="1400" spc="-204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terakhir;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indent="-229235">
                        <a:lnSpc>
                          <a:spcPct val="100000"/>
                        </a:lnSpc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Sehat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jasmani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sz="1400" spc="-10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rohani;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marR="141605" indent="-229235">
                        <a:lnSpc>
                          <a:spcPct val="100000"/>
                        </a:lnSpc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Tidak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pernah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dijatuhi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hukuman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disiplin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</a:rPr>
                        <a:t>tingkat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sedang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atau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</a:rPr>
                        <a:t>berat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dan 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</a:rPr>
                        <a:t>tidak</a:t>
                      </a:r>
                      <a:r>
                        <a:rPr sz="1400" spc="-23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sedang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menjalani 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proses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pemeriksaan karena 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dugaan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pelanggaran 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disiplin;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indent="-229235">
                        <a:lnSpc>
                          <a:spcPct val="100000"/>
                        </a:lnSpc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Bukan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merupakan calon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Talent;</a:t>
                      </a:r>
                      <a:r>
                        <a:rPr sz="1400" spc="-16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dan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320040" marR="111760" indent="-229235">
                        <a:lnSpc>
                          <a:spcPct val="100000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320675" algn="l"/>
                        </a:tabLst>
                      </a:pP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Bersedia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berkomitmen</a:t>
                      </a:r>
                      <a:r>
                        <a:rPr sz="1400" spc="-9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</a:rPr>
                        <a:t>untuk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mengikuti</a:t>
                      </a:r>
                      <a:r>
                        <a:rPr sz="1400" spc="-10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program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Mentoring</a:t>
                      </a:r>
                      <a:r>
                        <a:rPr sz="1400" spc="-9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dengan 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menandatangani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surat</a:t>
                      </a:r>
                      <a:r>
                        <a:rPr sz="1400" spc="-1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pernyataan.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462280" indent="-3429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461645" algn="l"/>
                          <a:tab pos="462280" algn="l"/>
                        </a:tabLst>
                      </a:pP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Berstatus </a:t>
                      </a:r>
                      <a:r>
                        <a:rPr sz="1400" spc="-160" dirty="0">
                          <a:solidFill>
                            <a:schemeClr val="tx1"/>
                          </a:solidFill>
                        </a:rPr>
                        <a:t>PNS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atau</a:t>
                      </a:r>
                      <a:r>
                        <a:rPr sz="1400" spc="-19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90" dirty="0">
                          <a:solidFill>
                            <a:schemeClr val="tx1"/>
                          </a:solidFill>
                        </a:rPr>
                        <a:t>Non-PNS.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462280" indent="-34290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461645" algn="l"/>
                          <a:tab pos="462280" algn="l"/>
                        </a:tabLst>
                      </a:pP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Sehat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jasmani dan</a:t>
                      </a:r>
                      <a:r>
                        <a:rPr sz="1400" spc="-1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rohani.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462280" marR="184785" indent="-342900" algn="just">
                        <a:lnSpc>
                          <a:spcPct val="114999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462280" algn="l"/>
                        </a:tabLst>
                      </a:pPr>
                      <a:r>
                        <a:rPr sz="1400" spc="-80" dirty="0">
                          <a:solidFill>
                            <a:schemeClr val="tx1"/>
                          </a:solidFill>
                        </a:rPr>
                        <a:t>Bagi </a:t>
                      </a: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yang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berstatus </a:t>
                      </a:r>
                      <a:r>
                        <a:rPr sz="1400" spc="-130" dirty="0">
                          <a:solidFill>
                            <a:schemeClr val="tx1"/>
                          </a:solidFill>
                        </a:rPr>
                        <a:t>PNS,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tidak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pernah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dijatuhi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hukuman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disiplin 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tingkat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sedang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atau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berat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dan </a:t>
                      </a:r>
                      <a:r>
                        <a:rPr sz="1400" spc="-25" dirty="0">
                          <a:solidFill>
                            <a:schemeClr val="tx1"/>
                          </a:solidFill>
                        </a:rPr>
                        <a:t>tidak </a:t>
                      </a:r>
                      <a:r>
                        <a:rPr sz="1400" spc="-75" dirty="0">
                          <a:solidFill>
                            <a:schemeClr val="tx1"/>
                          </a:solidFill>
                        </a:rPr>
                        <a:t>sedang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menjalani 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proses 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pemeriksaan karena </a:t>
                      </a:r>
                      <a:r>
                        <a:rPr sz="1400" spc="-65" dirty="0">
                          <a:solidFill>
                            <a:schemeClr val="tx1"/>
                          </a:solidFill>
                        </a:rPr>
                        <a:t>dugaan </a:t>
                      </a:r>
                      <a:r>
                        <a:rPr sz="1400" spc="-55" dirty="0">
                          <a:solidFill>
                            <a:schemeClr val="tx1"/>
                          </a:solidFill>
                        </a:rPr>
                        <a:t>pelanggaran</a:t>
                      </a:r>
                      <a:r>
                        <a:rPr sz="1400" spc="-1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30" dirty="0">
                          <a:solidFill>
                            <a:schemeClr val="tx1"/>
                          </a:solidFill>
                        </a:rPr>
                        <a:t>disiplin.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462280" indent="-34290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461645" algn="l"/>
                          <a:tab pos="462280" algn="l"/>
                        </a:tabLst>
                      </a:pPr>
                      <a:r>
                        <a:rPr sz="1400" spc="-70" dirty="0">
                          <a:solidFill>
                            <a:schemeClr val="tx1"/>
                          </a:solidFill>
                        </a:rPr>
                        <a:t>Bukan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merupakan calon</a:t>
                      </a:r>
                      <a:r>
                        <a:rPr sz="1400" spc="-1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5" dirty="0">
                          <a:solidFill>
                            <a:schemeClr val="tx1"/>
                          </a:solidFill>
                        </a:rPr>
                        <a:t>Talent.</a:t>
                      </a:r>
                      <a:endParaRPr sz="1400" dirty="0">
                        <a:solidFill>
                          <a:schemeClr val="tx1"/>
                        </a:solidFill>
                      </a:endParaRPr>
                    </a:p>
                    <a:p>
                      <a:pPr marL="462280" marR="186055" indent="-342900">
                        <a:lnSpc>
                          <a:spcPct val="1145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461645" algn="l"/>
                          <a:tab pos="462280" algn="l"/>
                          <a:tab pos="1106805" algn="l"/>
                          <a:tab pos="1471295" algn="l"/>
                          <a:tab pos="2394585" algn="l"/>
                          <a:tab pos="2874645" algn="l"/>
                          <a:tab pos="3592829" algn="l"/>
                        </a:tabLst>
                      </a:pPr>
                      <a:r>
                        <a:rPr sz="1400" dirty="0">
                          <a:solidFill>
                            <a:schemeClr val="tx1"/>
                          </a:solidFill>
                        </a:rPr>
                        <a:t>Bersedia	</a:t>
                      </a:r>
                      <a:r>
                        <a:rPr sz="1400" spc="-20" dirty="0">
                          <a:solidFill>
                            <a:schemeClr val="tx1"/>
                          </a:solidFill>
                        </a:rPr>
                        <a:t>d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an	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er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</a:rPr>
                        <a:t>kom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men	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un</a:t>
                      </a:r>
                      <a:r>
                        <a:rPr sz="1400" spc="-1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u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k	</a:t>
                      </a:r>
                      <a:r>
                        <a:rPr sz="1400" dirty="0" err="1">
                          <a:solidFill>
                            <a:schemeClr val="tx1"/>
                          </a:solidFill>
                        </a:rPr>
                        <a:t>me</a:t>
                      </a:r>
                      <a:r>
                        <a:rPr sz="1400" spc="-15" dirty="0" err="1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sz="1400" spc="-5" dirty="0" err="1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sz="1400" dirty="0" err="1">
                          <a:solidFill>
                            <a:schemeClr val="tx1"/>
                          </a:solidFill>
                        </a:rPr>
                        <a:t>ik</a:t>
                      </a:r>
                      <a:r>
                        <a:rPr sz="1400" spc="-15" dirty="0" err="1">
                          <a:solidFill>
                            <a:schemeClr val="tx1"/>
                          </a:solidFill>
                        </a:rPr>
                        <a:t>u</a:t>
                      </a:r>
                      <a:r>
                        <a:rPr sz="1400" dirty="0" err="1">
                          <a:solidFill>
                            <a:schemeClr val="tx1"/>
                          </a:solidFill>
                        </a:rPr>
                        <a:t>ti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ro</a:t>
                      </a:r>
                      <a:r>
                        <a:rPr sz="1400" spc="-5" dirty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ra</a:t>
                      </a:r>
                      <a:r>
                        <a:rPr sz="1400" dirty="0">
                          <a:solidFill>
                            <a:schemeClr val="tx1"/>
                          </a:solidFill>
                        </a:rPr>
                        <a:t>m  </a:t>
                      </a:r>
                      <a:r>
                        <a:rPr sz="1400" spc="-15" dirty="0">
                          <a:solidFill>
                            <a:schemeClr val="tx1"/>
                          </a:solidFill>
                        </a:rPr>
                        <a:t>Mentoring </a:t>
                      </a:r>
                      <a:r>
                        <a:rPr sz="1400" spc="-60" dirty="0">
                          <a:solidFill>
                            <a:schemeClr val="tx1"/>
                          </a:solidFill>
                        </a:rPr>
                        <a:t>dengan </a:t>
                      </a:r>
                      <a:r>
                        <a:rPr sz="1400" spc="-50" dirty="0">
                          <a:solidFill>
                            <a:schemeClr val="tx1"/>
                          </a:solidFill>
                        </a:rPr>
                        <a:t>menandatangani </a:t>
                      </a:r>
                      <a:r>
                        <a:rPr sz="1400" spc="-35" dirty="0">
                          <a:solidFill>
                            <a:schemeClr val="tx1"/>
                          </a:solidFill>
                        </a:rPr>
                        <a:t>surat</a:t>
                      </a:r>
                      <a:r>
                        <a:rPr sz="1400" spc="-229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400" spc="-40" dirty="0">
                          <a:solidFill>
                            <a:schemeClr val="tx1"/>
                          </a:solidFill>
                        </a:rPr>
                        <a:t>pernyataan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508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object 9">
            <a:extLst>
              <a:ext uri="{FF2B5EF4-FFF2-40B4-BE49-F238E27FC236}">
                <a16:creationId xmlns:a16="http://schemas.microsoft.com/office/drawing/2014/main" id="{F974519B-BD19-4D1D-AE34-BCDBE5F73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019922"/>
              </p:ext>
            </p:extLst>
          </p:nvPr>
        </p:nvGraphicFramePr>
        <p:xfrm>
          <a:off x="655187" y="4332380"/>
          <a:ext cx="10711501" cy="212535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535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5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spc="-60" dirty="0"/>
                        <a:t>Mentor</a:t>
                      </a:r>
                      <a:r>
                        <a:rPr sz="1800" spc="-80" dirty="0"/>
                        <a:t> </a:t>
                      </a:r>
                      <a:r>
                        <a:rPr sz="1800" spc="-135" dirty="0"/>
                        <a:t>Tetap</a:t>
                      </a:r>
                      <a:endParaRPr sz="1800" dirty="0">
                        <a:latin typeface="+mn-lt"/>
                        <a:cs typeface="Arial"/>
                      </a:endParaRPr>
                    </a:p>
                  </a:txBody>
                  <a:tcPr marL="0" marR="0" marT="33655" marB="0"/>
                </a:tc>
                <a:tc>
                  <a:txBody>
                    <a:bodyPr/>
                    <a:lstStyle/>
                    <a:p>
                      <a:pPr marL="137731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spc="-60" dirty="0"/>
                        <a:t>Mentor </a:t>
                      </a:r>
                      <a:r>
                        <a:rPr sz="1800" spc="-120" dirty="0"/>
                        <a:t>Tidak</a:t>
                      </a:r>
                      <a:r>
                        <a:rPr sz="1800" spc="-100" dirty="0"/>
                        <a:t> </a:t>
                      </a:r>
                      <a:r>
                        <a:rPr sz="1800" spc="-135" dirty="0"/>
                        <a:t>Tetap</a:t>
                      </a:r>
                      <a:endParaRPr sz="1800" dirty="0">
                        <a:latin typeface="+mn-lt"/>
                        <a:cs typeface="Arial"/>
                      </a:endParaRPr>
                    </a:p>
                  </a:txBody>
                  <a:tcPr marL="0" marR="0" marT="3365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076">
                <a:tc>
                  <a:txBody>
                    <a:bodyPr/>
                    <a:lstStyle/>
                    <a:p>
                      <a:pPr marL="319088" marR="82550" indent="-228600" algn="just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+mj-lt"/>
                        <a:buAutoNum type="alphaLcPeriod"/>
                      </a:pPr>
                      <a:r>
                        <a:rPr sz="1400" spc="-50" dirty="0" err="1"/>
                        <a:t>Merupakan</a:t>
                      </a:r>
                      <a:r>
                        <a:rPr sz="1400" spc="-50" dirty="0"/>
                        <a:t> </a:t>
                      </a:r>
                      <a:r>
                        <a:rPr sz="1400" spc="-70" dirty="0"/>
                        <a:t>atasan </a:t>
                      </a:r>
                      <a:r>
                        <a:rPr sz="1400" spc="-75" dirty="0"/>
                        <a:t>langsung </a:t>
                      </a:r>
                      <a:r>
                        <a:rPr sz="1400" spc="-65" dirty="0"/>
                        <a:t>Talent </a:t>
                      </a:r>
                      <a:r>
                        <a:rPr sz="1400" spc="-55" dirty="0"/>
                        <a:t>atau </a:t>
                      </a:r>
                      <a:r>
                        <a:rPr sz="1400" spc="-40" dirty="0"/>
                        <a:t>pejabat </a:t>
                      </a:r>
                      <a:r>
                        <a:rPr sz="1400" spc="-30" dirty="0"/>
                        <a:t>lain </a:t>
                      </a:r>
                      <a:r>
                        <a:rPr sz="1400" spc="-85" dirty="0"/>
                        <a:t>yang  </a:t>
                      </a:r>
                      <a:r>
                        <a:rPr sz="1400" spc="-50" dirty="0"/>
                        <a:t>setingkat </a:t>
                      </a:r>
                      <a:r>
                        <a:rPr sz="1400" spc="-30" dirty="0"/>
                        <a:t>lebih </a:t>
                      </a:r>
                      <a:r>
                        <a:rPr sz="1400" spc="-30" dirty="0" err="1"/>
                        <a:t>tinggi</a:t>
                      </a:r>
                      <a:r>
                        <a:rPr sz="1400" spc="-30" dirty="0"/>
                        <a:t> </a:t>
                      </a:r>
                      <a:r>
                        <a:rPr sz="1400" spc="-75" dirty="0" err="1"/>
                        <a:t>dengan</a:t>
                      </a:r>
                      <a:r>
                        <a:rPr lang="en-US" sz="1400" spc="-75" dirty="0"/>
                        <a:t> </a:t>
                      </a:r>
                      <a:r>
                        <a:rPr sz="1400" spc="-70" dirty="0" err="1"/>
                        <a:t>atasan</a:t>
                      </a:r>
                      <a:r>
                        <a:rPr sz="1400" spc="-70" dirty="0"/>
                        <a:t> </a:t>
                      </a:r>
                      <a:r>
                        <a:rPr sz="1400" spc="-75" dirty="0"/>
                        <a:t>langsung </a:t>
                      </a:r>
                      <a:r>
                        <a:rPr sz="1400" spc="-55" dirty="0"/>
                        <a:t>atau </a:t>
                      </a:r>
                      <a:r>
                        <a:rPr sz="1400" spc="-70" dirty="0"/>
                        <a:t>atasan </a:t>
                      </a:r>
                      <a:r>
                        <a:rPr sz="1400" spc="-30" dirty="0"/>
                        <a:t>dari  </a:t>
                      </a:r>
                      <a:r>
                        <a:rPr sz="1400" spc="-70" dirty="0"/>
                        <a:t>atasan langsung </a:t>
                      </a:r>
                      <a:r>
                        <a:rPr sz="1400" spc="-65" dirty="0"/>
                        <a:t>Talent </a:t>
                      </a:r>
                      <a:r>
                        <a:rPr sz="1400" spc="-80" dirty="0"/>
                        <a:t>yang</a:t>
                      </a:r>
                      <a:r>
                        <a:rPr sz="1400" spc="-110" dirty="0"/>
                        <a:t> </a:t>
                      </a:r>
                      <a:r>
                        <a:rPr sz="1400" spc="-20" dirty="0"/>
                        <a:t>ditunjuk.</a:t>
                      </a:r>
                      <a:endParaRPr sz="1400" dirty="0">
                        <a:latin typeface="+mn-lt"/>
                        <a:cs typeface="Arial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19405" indent="-22860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+mj-lt"/>
                        <a:buAutoNum type="alphaLcPeriod"/>
                      </a:pPr>
                      <a:r>
                        <a:rPr sz="1400" spc="-40" dirty="0" err="1"/>
                        <a:t>Menduduki</a:t>
                      </a:r>
                      <a:r>
                        <a:rPr sz="1400" spc="-40" dirty="0"/>
                        <a:t> </a:t>
                      </a:r>
                      <a:r>
                        <a:rPr sz="1400" spc="-50" dirty="0"/>
                        <a:t>jabatan </a:t>
                      </a:r>
                      <a:r>
                        <a:rPr sz="1400" spc="-30" dirty="0"/>
                        <a:t>struktural </a:t>
                      </a:r>
                      <a:r>
                        <a:rPr sz="1400" spc="-50" dirty="0"/>
                        <a:t>setingkat </a:t>
                      </a:r>
                      <a:r>
                        <a:rPr sz="1400" spc="-30" dirty="0"/>
                        <a:t>lebih tinggi </a:t>
                      </a:r>
                      <a:r>
                        <a:rPr sz="1400" spc="-30" dirty="0" err="1"/>
                        <a:t>dari</a:t>
                      </a:r>
                      <a:r>
                        <a:rPr sz="1400" spc="235" dirty="0"/>
                        <a:t> </a:t>
                      </a:r>
                      <a:r>
                        <a:rPr sz="1400" spc="-50" dirty="0" err="1"/>
                        <a:t>jabatan</a:t>
                      </a:r>
                      <a:r>
                        <a:rPr lang="en-US" sz="1400" spc="0" dirty="0"/>
                        <a:t> </a:t>
                      </a:r>
                      <a:r>
                        <a:rPr sz="1400" spc="-65" dirty="0"/>
                        <a:t>Talent </a:t>
                      </a:r>
                      <a:r>
                        <a:rPr sz="1400" spc="-45" dirty="0"/>
                        <a:t>atau </a:t>
                      </a:r>
                      <a:r>
                        <a:rPr sz="1400" spc="-30" dirty="0"/>
                        <a:t>praktisi</a:t>
                      </a:r>
                      <a:r>
                        <a:rPr sz="1400" spc="-114" dirty="0"/>
                        <a:t> </a:t>
                      </a:r>
                      <a:r>
                        <a:rPr sz="1400" spc="-30" dirty="0"/>
                        <a:t>ahli.</a:t>
                      </a:r>
                      <a:endParaRPr sz="1400" dirty="0">
                        <a:latin typeface="+mn-lt"/>
                        <a:cs typeface="Arial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076">
                <a:tc>
                  <a:txBody>
                    <a:bodyPr/>
                    <a:lstStyle/>
                    <a:p>
                      <a:pPr marL="319088" marR="83820" indent="-22860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+mj-lt"/>
                        <a:buAutoNum type="alphaLcPeriod"/>
                      </a:pPr>
                      <a:r>
                        <a:rPr sz="1400" spc="-15" dirty="0" err="1"/>
                        <a:t>Memiliki</a:t>
                      </a:r>
                      <a:r>
                        <a:rPr sz="1400" spc="-15" dirty="0"/>
                        <a:t> </a:t>
                      </a:r>
                      <a:r>
                        <a:rPr sz="1400" spc="-50" dirty="0"/>
                        <a:t>kompetensi </a:t>
                      </a:r>
                      <a:r>
                        <a:rPr sz="1400" spc="-40" dirty="0"/>
                        <a:t>manajerial </a:t>
                      </a:r>
                      <a:r>
                        <a:rPr sz="1400" spc="-85" dirty="0"/>
                        <a:t>yang </a:t>
                      </a:r>
                      <a:r>
                        <a:rPr sz="1400" spc="-80" dirty="0"/>
                        <a:t>sesuai </a:t>
                      </a:r>
                      <a:r>
                        <a:rPr sz="1400" spc="-75" dirty="0"/>
                        <a:t>dengan </a:t>
                      </a:r>
                      <a:r>
                        <a:rPr sz="1400" spc="-50" dirty="0"/>
                        <a:t>kebutuhan  </a:t>
                      </a:r>
                      <a:r>
                        <a:rPr sz="1400" spc="-70" dirty="0"/>
                        <a:t>pengembangan </a:t>
                      </a:r>
                      <a:r>
                        <a:rPr sz="1400" spc="-50" dirty="0"/>
                        <a:t>kompetensi</a:t>
                      </a:r>
                      <a:r>
                        <a:rPr sz="1400" spc="-90" dirty="0"/>
                        <a:t> </a:t>
                      </a:r>
                      <a:r>
                        <a:rPr sz="1400" spc="-65" dirty="0"/>
                        <a:t>Talent</a:t>
                      </a:r>
                      <a:endParaRPr sz="1400" dirty="0">
                        <a:latin typeface="+mn-lt"/>
                        <a:cs typeface="Arial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19088" marR="232410" indent="-228600">
                        <a:lnSpc>
                          <a:spcPct val="100000"/>
                        </a:lnSpc>
                        <a:spcBef>
                          <a:spcPts val="295"/>
                        </a:spcBef>
                        <a:buFont typeface="+mj-lt"/>
                        <a:buAutoNum type="alphaLcPeriod"/>
                      </a:pPr>
                      <a:r>
                        <a:rPr sz="1400" spc="-15" dirty="0" err="1"/>
                        <a:t>Memiliki</a:t>
                      </a:r>
                      <a:r>
                        <a:rPr sz="1400" spc="-15" dirty="0"/>
                        <a:t> </a:t>
                      </a:r>
                      <a:r>
                        <a:rPr sz="1400" spc="-35" dirty="0"/>
                        <a:t>Nilai </a:t>
                      </a:r>
                      <a:r>
                        <a:rPr sz="1400" spc="-50" dirty="0"/>
                        <a:t>Kinerja </a:t>
                      </a:r>
                      <a:r>
                        <a:rPr sz="1400" spc="-90" dirty="0"/>
                        <a:t>Pegawai </a:t>
                      </a:r>
                      <a:r>
                        <a:rPr sz="1400" spc="-110" dirty="0"/>
                        <a:t>(NKP) </a:t>
                      </a:r>
                      <a:r>
                        <a:rPr sz="1400" spc="-70" dirty="0"/>
                        <a:t>dengan </a:t>
                      </a:r>
                      <a:r>
                        <a:rPr sz="1400" spc="-45" dirty="0"/>
                        <a:t>kategori </a:t>
                      </a:r>
                      <a:r>
                        <a:rPr sz="1400" spc="-5" dirty="0"/>
                        <a:t>tertinggi/  </a:t>
                      </a:r>
                      <a:r>
                        <a:rPr sz="1400" spc="-75" dirty="0"/>
                        <a:t>Baik </a:t>
                      </a:r>
                      <a:r>
                        <a:rPr sz="1400" spc="-85" dirty="0"/>
                        <a:t>Sekali </a:t>
                      </a:r>
                      <a:r>
                        <a:rPr sz="1400" spc="-80" dirty="0"/>
                        <a:t>sesuai </a:t>
                      </a:r>
                      <a:r>
                        <a:rPr sz="1400" spc="-40" dirty="0"/>
                        <a:t>ketentuan </a:t>
                      </a:r>
                      <a:r>
                        <a:rPr sz="1400" spc="-35" dirty="0"/>
                        <a:t>tentang </a:t>
                      </a:r>
                      <a:r>
                        <a:rPr sz="1400" spc="-55" dirty="0"/>
                        <a:t>pengelolaan </a:t>
                      </a:r>
                      <a:r>
                        <a:rPr sz="1400" spc="-35" dirty="0"/>
                        <a:t>kinerja </a:t>
                      </a:r>
                      <a:r>
                        <a:rPr sz="1400" spc="-15" dirty="0"/>
                        <a:t>di  </a:t>
                      </a:r>
                      <a:r>
                        <a:rPr sz="1400" spc="-50" dirty="0"/>
                        <a:t>Kementerian</a:t>
                      </a:r>
                      <a:r>
                        <a:rPr sz="1400" spc="-90" dirty="0"/>
                        <a:t> </a:t>
                      </a:r>
                      <a:r>
                        <a:rPr sz="1400" spc="-80" dirty="0"/>
                        <a:t>Keuangan.</a:t>
                      </a:r>
                      <a:endParaRPr sz="1400" dirty="0">
                        <a:latin typeface="+mn-lt"/>
                        <a:cs typeface="Arial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9405" indent="-228600">
                        <a:lnSpc>
                          <a:spcPct val="100000"/>
                        </a:lnSpc>
                        <a:spcBef>
                          <a:spcPts val="300"/>
                        </a:spcBef>
                        <a:buFont typeface="+mj-lt"/>
                        <a:buAutoNum type="alphaLcPeriod"/>
                      </a:pPr>
                      <a:r>
                        <a:rPr sz="1400" spc="-15" dirty="0" err="1"/>
                        <a:t>Memiliki</a:t>
                      </a:r>
                      <a:r>
                        <a:rPr sz="1400" spc="-15" dirty="0"/>
                        <a:t> </a:t>
                      </a:r>
                      <a:r>
                        <a:rPr sz="1400" spc="-50" dirty="0"/>
                        <a:t>kompetensi </a:t>
                      </a:r>
                      <a:r>
                        <a:rPr sz="1400" spc="-40" dirty="0"/>
                        <a:t>teknis </a:t>
                      </a:r>
                      <a:r>
                        <a:rPr sz="1400" spc="-80" dirty="0"/>
                        <a:t>yang sesuai </a:t>
                      </a:r>
                      <a:r>
                        <a:rPr sz="1400" spc="-70" dirty="0" err="1"/>
                        <a:t>dengan</a:t>
                      </a:r>
                      <a:r>
                        <a:rPr sz="1400" spc="-100" dirty="0"/>
                        <a:t> </a:t>
                      </a:r>
                      <a:r>
                        <a:rPr sz="1400" spc="-45" dirty="0" err="1"/>
                        <a:t>kebutuhan</a:t>
                      </a:r>
                      <a:r>
                        <a:rPr lang="en-US" sz="1400" spc="0" dirty="0"/>
                        <a:t> </a:t>
                      </a:r>
                      <a:r>
                        <a:rPr sz="1400" spc="-60" dirty="0"/>
                        <a:t>Talent.</a:t>
                      </a:r>
                      <a:endParaRPr sz="1400" dirty="0">
                        <a:latin typeface="+mn-lt"/>
                        <a:cs typeface="Arial"/>
                      </a:endParaRPr>
                    </a:p>
                  </a:txBody>
                  <a:tcPr marL="0" marR="0" marT="3810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31F26F5-9C37-4CC5-AFFE-87448F6A649E}"/>
              </a:ext>
            </a:extLst>
          </p:cNvPr>
          <p:cNvSpPr/>
          <p:nvPr/>
        </p:nvSpPr>
        <p:spPr>
          <a:xfrm>
            <a:off x="553557" y="3903552"/>
            <a:ext cx="2166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lang="en-ID" spc="-7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Kriteria</a:t>
            </a:r>
            <a:r>
              <a:rPr lang="en-ID" spc="-75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ID" spc="-165" dirty="0" err="1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Khusus</a:t>
            </a:r>
            <a:r>
              <a:rPr lang="en-ID" spc="-2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 </a:t>
            </a:r>
            <a:r>
              <a:rPr lang="en-ID" spc="-50" dirty="0">
                <a:solidFill>
                  <a:schemeClr val="bg1"/>
                </a:solidFill>
                <a:latin typeface="Gill Sans MT" panose="020B0502020104020203" pitchFamily="34" charset="0"/>
                <a:cs typeface="Arial"/>
              </a:rPr>
              <a:t>Mentor</a:t>
            </a:r>
            <a:endParaRPr lang="en-ID" dirty="0">
              <a:solidFill>
                <a:schemeClr val="bg1"/>
              </a:solidFill>
              <a:latin typeface="Gill Sans MT" panose="020B0502020104020203" pitchFamily="34" charset="0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1747B0-69FA-4E9D-A4C3-5DCD0245C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915723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ircle: Hollow 24">
            <a:extLst>
              <a:ext uri="{FF2B5EF4-FFF2-40B4-BE49-F238E27FC236}">
                <a16:creationId xmlns:a16="http://schemas.microsoft.com/office/drawing/2014/main" id="{B7F7BAA7-5AB1-441E-AE55-1AF854C66324}"/>
              </a:ext>
            </a:extLst>
          </p:cNvPr>
          <p:cNvSpPr/>
          <p:nvPr/>
        </p:nvSpPr>
        <p:spPr>
          <a:xfrm>
            <a:off x="8586572" y="-1335563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BC97C30-9488-485F-A1CC-2D1335FF06CC}"/>
              </a:ext>
            </a:extLst>
          </p:cNvPr>
          <p:cNvSpPr/>
          <p:nvPr/>
        </p:nvSpPr>
        <p:spPr>
          <a:xfrm>
            <a:off x="10388880" y="-1233847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7" name="Circle: Hollow 26">
            <a:extLst>
              <a:ext uri="{FF2B5EF4-FFF2-40B4-BE49-F238E27FC236}">
                <a16:creationId xmlns:a16="http://schemas.microsoft.com/office/drawing/2014/main" id="{2DB11778-83FB-48DD-90D0-896C74AD593A}"/>
              </a:ext>
            </a:extLst>
          </p:cNvPr>
          <p:cNvSpPr/>
          <p:nvPr/>
        </p:nvSpPr>
        <p:spPr>
          <a:xfrm>
            <a:off x="-924108" y="5269497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23241" y="1355987"/>
            <a:ext cx="10725809" cy="1246495"/>
          </a:xfrm>
          <a:prstGeom prst="rect">
            <a:avLst/>
          </a:prstGeom>
          <a:solidFill>
            <a:srgbClr val="3E50AD">
              <a:alpha val="7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just"/>
            <a:r>
              <a:rPr lang="sv-SE" sz="1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id-ID" sz="1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valuasi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adalah tahapan pengukuran kesiapan </a:t>
            </a:r>
            <a:r>
              <a:rPr lang="id-ID" sz="15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Talent 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ditempatkan pada jabatan setingkat lebih tinggi atau posisi lain yang dianggap strategis oleh Kementerian Keuangan. Evaluasi </a:t>
            </a:r>
            <a:r>
              <a:rPr lang="id-ID" sz="15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Talent 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dilakukan oleh Panitia Seleksi. Nilai Evaluasi </a:t>
            </a:r>
            <a:r>
              <a:rPr lang="id-ID" sz="15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Talent 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diperoleh dari hasil </a:t>
            </a:r>
            <a:r>
              <a:rPr lang="id-ID" sz="1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Capaian Kinerja Tahun Berjalan, peningkatan kompetensi </a:t>
            </a:r>
            <a:r>
              <a:rPr lang="id-ID" sz="15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Talent </a:t>
            </a:r>
            <a:r>
              <a:rPr lang="id-ID" sz="15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selama program pengembangan dan hasil uji kelayakan dan kepatutan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dilakukan oleh Panitia Seleksi untuk Jabatan Pimpinan Tinggi Pratama dan oleh Tim Penilai Kinerja untuk </a:t>
            </a:r>
            <a:r>
              <a:rPr lang="en-US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id-ID" sz="1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abatan Administrator dan Jabatan Pengawas.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23241" y="5448383"/>
            <a:ext cx="10725809" cy="584775"/>
          </a:xfrm>
          <a:prstGeom prst="rect">
            <a:avLst/>
          </a:prstGeom>
          <a:solidFill>
            <a:srgbClr val="3E50AD">
              <a:alpha val="75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600" i="1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T</a:t>
            </a:r>
            <a:r>
              <a:rPr lang="id-ID" sz="1600" i="1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alent </a:t>
            </a:r>
            <a:r>
              <a:rPr lang="id-ID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yang masuk kategori </a:t>
            </a:r>
            <a:r>
              <a:rPr lang="id-ID" sz="1600" b="1" i="1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Ready Now</a:t>
            </a:r>
            <a:r>
              <a:rPr lang="id-ID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, dibahas oleh Panitia Seleksi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Baperjakat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)</a:t>
            </a:r>
            <a:r>
              <a:rPr lang="id-ID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untuk </a:t>
            </a:r>
            <a:r>
              <a:rPr lang="en-US" sz="1600" dirty="0" err="1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ditempatkan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</a:t>
            </a:r>
            <a:r>
              <a:rPr lang="id-ID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pada jabatan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target </a:t>
            </a:r>
            <a:r>
              <a:rPr lang="en-US" sz="1600" dirty="0" err="1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sesuai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kompetensinya</a:t>
            </a:r>
            <a:r>
              <a:rPr lang="id-ID" sz="1600" dirty="0">
                <a:solidFill>
                  <a:schemeClr val="bg1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831494" y="2843862"/>
            <a:ext cx="3985689" cy="2387446"/>
            <a:chOff x="-203398" y="2499226"/>
            <a:chExt cx="3985689" cy="2387446"/>
          </a:xfrm>
        </p:grpSpPr>
        <p:sp>
          <p:nvSpPr>
            <p:cNvPr id="52" name="Rectangle 51"/>
            <p:cNvSpPr/>
            <p:nvPr/>
          </p:nvSpPr>
          <p:spPr>
            <a:xfrm>
              <a:off x="-69594" y="3185616"/>
              <a:ext cx="1170285" cy="1529506"/>
            </a:xfrm>
            <a:prstGeom prst="rect">
              <a:avLst/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Hasil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Capaian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Kinerja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i="1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Talent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182972" y="3185616"/>
              <a:ext cx="1170285" cy="1529506"/>
            </a:xfrm>
            <a:prstGeom prst="rect">
              <a:avLst/>
            </a:prstGeom>
            <a:solidFill>
              <a:srgbClr val="158FA3">
                <a:alpha val="8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Hasil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Peningkatan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Kompetensi</a:t>
              </a:r>
              <a:r>
                <a:rPr lang="en-US" sz="1600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 </a:t>
              </a:r>
              <a:r>
                <a:rPr lang="en-US" sz="1600" i="1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Talent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435538" y="3185616"/>
              <a:ext cx="1170285" cy="1529506"/>
            </a:xfrm>
            <a:prstGeom prst="rect">
              <a:avLst/>
            </a:prstGeom>
            <a:solidFill>
              <a:srgbClr val="1ABDD8">
                <a:alpha val="8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id-ID" sz="1600" dirty="0">
                <a:solidFill>
                  <a:schemeClr val="bg1"/>
                </a:solidFill>
                <a:latin typeface="Gill Sans MT" panose="020B0502020104020203" pitchFamily="34" charset="0"/>
              </a:endParaRP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  <a:latin typeface="Gill Sans MT" panose="020B0502020104020203" pitchFamily="34" charset="0"/>
                </a:rPr>
                <a:t>Wawancara</a:t>
              </a:r>
              <a:endParaRPr lang="en-US" sz="1600" i="1" dirty="0">
                <a:solidFill>
                  <a:schemeClr val="bg1"/>
                </a:solidFill>
                <a:latin typeface="Gill Sans MT" panose="020B0502020104020203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-69595" y="4269670"/>
              <a:ext cx="1170286" cy="387928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30%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182971" y="4269670"/>
              <a:ext cx="1170286" cy="387928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40%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435537" y="4269670"/>
              <a:ext cx="1170286" cy="387928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30%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-203398" y="2499226"/>
              <a:ext cx="3985689" cy="2387446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lang="id-ID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Evaluasi </a:t>
              </a:r>
              <a:r>
                <a:rPr lang="id-ID" i="1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Talent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dilakukan</a:t>
              </a:r>
              <a:r>
                <a:rPr lang="id-ID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 oleh Panitia Seleksi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dengan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mempertimbangkan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: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79119" y="2843862"/>
            <a:ext cx="3985689" cy="2387446"/>
            <a:chOff x="-203398" y="2499226"/>
            <a:chExt cx="3985689" cy="2387446"/>
          </a:xfrm>
        </p:grpSpPr>
        <p:sp>
          <p:nvSpPr>
            <p:cNvPr id="62" name="Rectangle 61"/>
            <p:cNvSpPr/>
            <p:nvPr/>
          </p:nvSpPr>
          <p:spPr>
            <a:xfrm>
              <a:off x="-69594" y="3185616"/>
              <a:ext cx="1170285" cy="1529506"/>
            </a:xfrm>
            <a:prstGeom prst="rect">
              <a:avLst/>
            </a:prstGeom>
            <a:solidFill>
              <a:schemeClr val="accent3">
                <a:lumMod val="75000"/>
                <a:alpha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2400" i="1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Ready Now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182972" y="3185616"/>
              <a:ext cx="1170285" cy="1529506"/>
            </a:xfrm>
            <a:prstGeom prst="rect">
              <a:avLst/>
            </a:prstGeom>
            <a:solidFill>
              <a:srgbClr val="E2B200">
                <a:alpha val="8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2400" i="1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Need Dev.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435538" y="3185616"/>
              <a:ext cx="1170285" cy="1529506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sz="1100" i="1" dirty="0">
                <a:solidFill>
                  <a:schemeClr val="bg1"/>
                </a:solidFill>
                <a:latin typeface="Gill Sans MT" panose="020B0502020104020203" pitchFamily="34" charset="0"/>
              </a:endParaRPr>
            </a:p>
            <a:p>
              <a:pPr algn="ctr"/>
              <a:r>
                <a:rPr lang="en-US" sz="2400" i="1" dirty="0">
                  <a:solidFill>
                    <a:schemeClr val="bg1"/>
                  </a:solidFill>
                  <a:latin typeface="Gill Sans MT" panose="020B0502020104020203" pitchFamily="34" charset="0"/>
                </a:rPr>
                <a:t>Exit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-69593" y="4125579"/>
              <a:ext cx="1170284" cy="487985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80</a:t>
              </a:r>
              <a:r>
                <a:rPr lang="en-US" sz="11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-</a:t>
              </a:r>
              <a:r>
                <a:rPr lang="en-US" sz="11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100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182972" y="4125579"/>
              <a:ext cx="1170285" cy="487985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60</a:t>
              </a:r>
              <a:r>
                <a:rPr lang="en-US" sz="11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-</a:t>
              </a:r>
              <a:r>
                <a:rPr lang="en-US" sz="11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79.99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435539" y="4125579"/>
              <a:ext cx="1170284" cy="487985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&lt;</a:t>
              </a:r>
              <a:r>
                <a:rPr lang="en-US" sz="1100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 </a:t>
              </a:r>
              <a:r>
                <a:rPr lang="en-US" b="1" dirty="0">
                  <a:solidFill>
                    <a:schemeClr val="bg1"/>
                  </a:solidFill>
                  <a:latin typeface="Rockwell" panose="02060603020205020403" pitchFamily="18" charset="0"/>
                </a:rPr>
                <a:t>60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-203398" y="2499226"/>
              <a:ext cx="3985689" cy="2387446"/>
            </a:xfrm>
            <a:prstGeom prst="rect">
              <a:avLst/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endParaRPr lang="en-US" sz="8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Arial" panose="020B0604020202020204" pitchFamily="34" charset="0"/>
              </a:endParaRPr>
            </a:p>
            <a:p>
              <a:pPr algn="ctr">
                <a:defRPr/>
              </a:pP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3 </a:t>
              </a:r>
              <a:r>
                <a:rPr lang="en-US" dirty="0" err="1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Kategori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Penilaian</a:t>
              </a:r>
              <a:r>
                <a:rPr lang="en-US" dirty="0">
                  <a:solidFill>
                    <a:schemeClr val="accent1">
                      <a:lumMod val="50000"/>
                    </a:schemeClr>
                  </a:solidFill>
                  <a:latin typeface="Gill Sans MT" panose="020B0502020104020203" pitchFamily="34" charset="0"/>
                  <a:cs typeface="Arial" panose="020B0604020202020204" pitchFamily="34" charset="0"/>
                </a:rPr>
                <a:t>: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744087F8-6549-4474-97D6-1E8EE5B26E20}"/>
              </a:ext>
            </a:extLst>
          </p:cNvPr>
          <p:cNvSpPr/>
          <p:nvPr/>
        </p:nvSpPr>
        <p:spPr>
          <a:xfrm>
            <a:off x="608941" y="339896"/>
            <a:ext cx="37555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EVALUASI </a:t>
            </a:r>
            <a:r>
              <a:rPr lang="en-US" sz="3600" b="1" i="1" dirty="0">
                <a:solidFill>
                  <a:schemeClr val="bg1"/>
                </a:solidFill>
              </a:rPr>
              <a:t>TALENT</a:t>
            </a:r>
          </a:p>
          <a:p>
            <a:r>
              <a:rPr lang="en-US" sz="2400" b="1" dirty="0" err="1">
                <a:solidFill>
                  <a:schemeClr val="bg1"/>
                </a:solidFill>
              </a:rPr>
              <a:t>Penilaian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Kesiapan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i="1" dirty="0">
                <a:solidFill>
                  <a:schemeClr val="bg1"/>
                </a:solidFill>
              </a:rPr>
              <a:t>Talent</a:t>
            </a:r>
            <a:endParaRPr lang="id-ID" sz="2400" b="1" i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9470B8-685D-4B98-A601-311408949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4707" y="6420793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403920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ircle: Hollow 8">
            <a:extLst>
              <a:ext uri="{FF2B5EF4-FFF2-40B4-BE49-F238E27FC236}">
                <a16:creationId xmlns:a16="http://schemas.microsoft.com/office/drawing/2014/main" id="{1EF721DB-3C66-4443-B532-86740E57BB98}"/>
              </a:ext>
            </a:extLst>
          </p:cNvPr>
          <p:cNvSpPr/>
          <p:nvPr/>
        </p:nvSpPr>
        <p:spPr>
          <a:xfrm>
            <a:off x="9919108" y="-1213144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0" name="Circle: Hollow 9">
            <a:extLst>
              <a:ext uri="{FF2B5EF4-FFF2-40B4-BE49-F238E27FC236}">
                <a16:creationId xmlns:a16="http://schemas.microsoft.com/office/drawing/2014/main" id="{02E4E317-1A05-4A80-8A49-877379E76385}"/>
              </a:ext>
            </a:extLst>
          </p:cNvPr>
          <p:cNvSpPr/>
          <p:nvPr/>
        </p:nvSpPr>
        <p:spPr>
          <a:xfrm>
            <a:off x="10856111" y="5115328"/>
            <a:ext cx="2246476" cy="2122934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B50A9AD-78E2-4185-894D-17613D3D6EE7}"/>
              </a:ext>
            </a:extLst>
          </p:cNvPr>
          <p:cNvSpPr/>
          <p:nvPr/>
        </p:nvSpPr>
        <p:spPr>
          <a:xfrm>
            <a:off x="-511791" y="557049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5ADF45-93DF-43D8-88E6-4ED4D63779B5}"/>
              </a:ext>
            </a:extLst>
          </p:cNvPr>
          <p:cNvSpPr/>
          <p:nvPr/>
        </p:nvSpPr>
        <p:spPr>
          <a:xfrm>
            <a:off x="567773" y="1686992"/>
            <a:ext cx="8069331" cy="41857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400" b="1" i="1" dirty="0">
                <a:solidFill>
                  <a:schemeClr val="accent1">
                    <a:lumMod val="50000"/>
                  </a:schemeClr>
                </a:solidFill>
                <a:latin typeface="Myriad Pro"/>
              </a:rPr>
              <a:t>Talent</a:t>
            </a:r>
            <a:r>
              <a:rPr lang="id-ID" sz="1400" b="1" dirty="0">
                <a:solidFill>
                  <a:schemeClr val="accent1">
                    <a:lumMod val="50000"/>
                  </a:schemeClr>
                </a:solidFill>
                <a:latin typeface="Myriad Pro"/>
              </a:rPr>
              <a:t> dapat dikeluarkan dari </a:t>
            </a:r>
            <a:r>
              <a:rPr lang="id-ID" sz="1400" b="1" i="1" dirty="0">
                <a:solidFill>
                  <a:schemeClr val="accent1">
                    <a:lumMod val="50000"/>
                  </a:schemeClr>
                </a:solidFill>
                <a:latin typeface="Myriad Pro"/>
              </a:rPr>
              <a:t>Talent Pool apabila antara lain</a:t>
            </a:r>
            <a:r>
              <a:rPr lang="en-AU" sz="1400" b="1" i="1" dirty="0">
                <a:solidFill>
                  <a:schemeClr val="accent1">
                    <a:lumMod val="50000"/>
                  </a:schemeClr>
                </a:solidFill>
                <a:latin typeface="Myriad Pro"/>
              </a:rPr>
              <a:t>:</a:t>
            </a:r>
          </a:p>
          <a:p>
            <a:pPr algn="just"/>
            <a:endParaRPr lang="en-AU" sz="1400" b="1" i="1" dirty="0">
              <a:solidFill>
                <a:schemeClr val="accent1">
                  <a:lumMod val="50000"/>
                </a:schemeClr>
              </a:solidFill>
              <a:latin typeface="Myriad Pro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Mengundurkan diri sebagai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Dijatuhi hukuman disiplin tingkat rendah, sedang, dan berat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 proses pemeriksaan atas dugaan pelanggaran disiplin yang bersifat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fraud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berhubungan dengan jabatan </a:t>
            </a: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</a:t>
            </a:r>
            <a:endParaRPr lang="en-AU" sz="1400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 proses pemeriksaan atas dugaan tindak pidana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>
              <a:buAutoNum type="arabicPeriod" startAt="5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Dinyatakan tidak dapat bekerja lagi berdasarkan surat keterangan dari pihak yang berwenang karena: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3538" algn="just">
              <a:tabLst>
                <a:tab pos="357188" algn="l"/>
              </a:tabLst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Kondisi kesehata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id-ID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185738" algn="just">
              <a:tabLst>
                <a:tab pos="357188" algn="l"/>
              </a:tabLst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Menderita penyakit atau kelainan yang berbahaya bagi dirinya 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185738" algn="just">
              <a:tabLst>
                <a:tab pos="357188" algn="l"/>
              </a:tabLst>
            </a:pPr>
            <a:r>
              <a:rPr lang="en-A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atau lingkungan kerjanya; dan</a:t>
            </a:r>
          </a:p>
          <a:p>
            <a:pPr marL="814388" lvl="1" indent="-457200" algn="just">
              <a:tabLst>
                <a:tab pos="357188" algn="l"/>
              </a:tabLst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Setelah berakhirnya cuti sakit belum mampu bekerja kembali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>
              <a:buFont typeface="+mj-lt"/>
              <a:buAutoNum type="arabicPeriod" startAt="6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Mengambil cuti </a:t>
            </a:r>
            <a:r>
              <a:rPr lang="en-AU" sz="14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melahirkan</a:t>
            </a:r>
            <a:r>
              <a:rPr lang="en-A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4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selama</a:t>
            </a:r>
            <a:r>
              <a:rPr lang="en-A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4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masa</a:t>
            </a:r>
            <a:r>
              <a:rPr lang="en-A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4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AU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</a:t>
            </a:r>
          </a:p>
          <a:p>
            <a:pPr marL="357188" indent="-357188" algn="just">
              <a:buFont typeface="+mj-lt"/>
              <a:buAutoNum type="arabicPeriod" startAt="6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Ditugaskan belajar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>
              <a:buFont typeface="+mj-lt"/>
              <a:buAutoNum type="arabicPeriod" startAt="6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Dipekerjakan/diperbantukan ke luar Kementerian Keuangan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>
              <a:buFont typeface="+mj-lt"/>
              <a:buAutoNum type="arabicPeriod" startAt="6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Pindah Instansi ke luar Kementerian Keuangan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>
              <a:buFont typeface="+mj-lt"/>
              <a:buAutoNum type="arabicPeriod" startAt="6"/>
            </a:pPr>
            <a:r>
              <a:rPr lang="id-ID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Alasan lainnya berdasarkan pertimbangan Pimpinan Pengelola Manajemen Talenta</a:t>
            </a:r>
            <a:endParaRPr lang="id-ID" sz="1400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tabLst>
                <a:tab pos="357188" algn="l"/>
              </a:tabLst>
            </a:pPr>
            <a:r>
              <a:rPr lang="id-ID" sz="14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AU" sz="1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739522-48EF-4D93-A46B-D4B66485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773" y="372727"/>
            <a:ext cx="10515600" cy="974393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PEMBERHENTIAN </a:t>
            </a: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TALENT</a:t>
            </a:r>
            <a:endParaRPr lang="en-ID" sz="3600" b="1" i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5F5F25-F3D5-4C3D-B007-51D0C0132BB5}"/>
              </a:ext>
            </a:extLst>
          </p:cNvPr>
          <p:cNvCxnSpPr/>
          <p:nvPr/>
        </p:nvCxnSpPr>
        <p:spPr>
          <a:xfrm>
            <a:off x="-308488" y="1431235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3">
            <a:extLst>
              <a:ext uri="{FF2B5EF4-FFF2-40B4-BE49-F238E27FC236}">
                <a16:creationId xmlns:a16="http://schemas.microsoft.com/office/drawing/2014/main" id="{529DB67C-A860-46E5-8441-76DF7D24C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3019" y="6444064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7F5E442-9630-4FD5-AE18-F164DEBC0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938" l="10000" r="90000">
                        <a14:foregroundMark x1="36797" y1="25000" x2="36797" y2="25000"/>
                        <a14:foregroundMark x1="36953" y1="23438" x2="36953" y2="23438"/>
                        <a14:foregroundMark x1="35078" y1="23906" x2="35547" y2="23906"/>
                        <a14:foregroundMark x1="35859" y1="24219" x2="35859" y2="24219"/>
                        <a14:foregroundMark x1="34922" y1="25547" x2="34922" y2="25547"/>
                        <a14:foregroundMark x1="38047" y1="26328" x2="38047" y2="26328"/>
                        <a14:foregroundMark x1="39219" y1="27734" x2="39219" y2="27734"/>
                        <a14:foregroundMark x1="41094" y1="29297" x2="41094" y2="29297"/>
                        <a14:foregroundMark x1="38750" y1="26797" x2="38750" y2="26797"/>
                        <a14:foregroundMark x1="39063" y1="27578" x2="39063" y2="27578"/>
                        <a14:foregroundMark x1="40625" y1="28828" x2="40625" y2="28828"/>
                        <a14:foregroundMark x1="39844" y1="28047" x2="39844" y2="28047"/>
                        <a14:foregroundMark x1="60156" y1="88359" x2="60156" y2="88359"/>
                        <a14:foregroundMark x1="57891" y1="92578" x2="57891" y2="92578"/>
                        <a14:foregroundMark x1="57891" y1="93828" x2="57891" y2="93828"/>
                        <a14:foregroundMark x1="52734" y1="95781" x2="52734" y2="95781"/>
                        <a14:foregroundMark x1="49766" y1="94922" x2="49766" y2="94922"/>
                        <a14:foregroundMark x1="61250" y1="94922" x2="61250" y2="94922"/>
                        <a14:foregroundMark x1="51172" y1="95313" x2="51172" y2="95313"/>
                        <a14:foregroundMark x1="48359" y1="95938" x2="48359" y2="95938"/>
                        <a14:foregroundMark x1="46719" y1="95625" x2="46719" y2="95625"/>
                        <a14:foregroundMark x1="46250" y1="95469" x2="46250" y2="95469"/>
                        <a14:foregroundMark x1="47813" y1="95000" x2="48281" y2="95000"/>
                        <a14:foregroundMark x1="48516" y1="95000" x2="48516" y2="95000"/>
                        <a14:foregroundMark x1="45781" y1="94922" x2="45781" y2="94922"/>
                        <a14:foregroundMark x1="59688" y1="94766" x2="59688" y2="94766"/>
                        <a14:foregroundMark x1="32109" y1="49922" x2="32109" y2="49922"/>
                        <a14:foregroundMark x1="31641" y1="50547" x2="31641" y2="50547"/>
                        <a14:foregroundMark x1="31641" y1="50547" x2="31641" y2="50547"/>
                        <a14:foregroundMark x1="31641" y1="49922" x2="31641" y2="49922"/>
                        <a14:foregroundMark x1="31953" y1="50859" x2="31953" y2="50859"/>
                        <a14:foregroundMark x1="31484" y1="50859" x2="31484" y2="50859"/>
                        <a14:foregroundMark x1="36484" y1="51953" x2="36484" y2="51953"/>
                        <a14:foregroundMark x1="35859" y1="51953" x2="35859" y2="51953"/>
                        <a14:foregroundMark x1="36172" y1="52266" x2="36172" y2="52266"/>
                        <a14:foregroundMark x1="36172" y1="52266" x2="36172" y2="52266"/>
                        <a14:foregroundMark x1="36016" y1="51797" x2="36016" y2="51797"/>
                        <a14:foregroundMark x1="36016" y1="51797" x2="36016" y2="51797"/>
                        <a14:foregroundMark x1="36016" y1="51797" x2="36016" y2="51797"/>
                        <a14:foregroundMark x1="36016" y1="51797" x2="36016" y2="51797"/>
                        <a14:foregroundMark x1="35547" y1="51797" x2="35547" y2="51797"/>
                        <a14:foregroundMark x1="35391" y1="51641" x2="35391" y2="51641"/>
                        <a14:foregroundMark x1="31328" y1="50391" x2="31953" y2="50391"/>
                        <a14:foregroundMark x1="32422" y1="50391" x2="32422" y2="50391"/>
                        <a14:foregroundMark x1="31328" y1="50391" x2="31328" y2="50391"/>
                        <a14:foregroundMark x1="31641" y1="50391" x2="31641" y2="50391"/>
                        <a14:foregroundMark x1="32734" y1="50391" x2="32734" y2="50391"/>
                        <a14:foregroundMark x1="33984" y1="50391" x2="33984" y2="51328"/>
                        <a14:foregroundMark x1="35078" y1="52109" x2="36484" y2="52422"/>
                        <a14:foregroundMark x1="35391" y1="52422" x2="36016" y2="52422"/>
                        <a14:foregroundMark x1="36328" y1="52422" x2="36328" y2="52422"/>
                        <a14:foregroundMark x1="36328" y1="52266" x2="36328" y2="52266"/>
                        <a14:foregroundMark x1="36328" y1="52109" x2="36328" y2="52109"/>
                        <a14:foregroundMark x1="36328" y1="51953" x2="36328" y2="51953"/>
                        <a14:foregroundMark x1="39063" y1="26953" x2="39063" y2="26953"/>
                        <a14:foregroundMark x1="41406" y1="30078" x2="41406" y2="30078"/>
                        <a14:foregroundMark x1="45313" y1="95313" x2="45313" y2="95313"/>
                        <a14:foregroundMark x1="45313" y1="95781" x2="44688" y2="95781"/>
                        <a14:foregroundMark x1="44219" y1="95781" x2="44219" y2="95781"/>
                        <a14:foregroundMark x1="43594" y1="95469" x2="43594" y2="95469"/>
                        <a14:foregroundMark x1="43438" y1="95469" x2="43438" y2="95469"/>
                        <a14:foregroundMark x1="43281" y1="95469" x2="43281" y2="95469"/>
                        <a14:foregroundMark x1="42969" y1="95625" x2="42969" y2="95625"/>
                        <a14:foregroundMark x1="42969" y1="95625" x2="42969" y2="95625"/>
                        <a14:foregroundMark x1="42656" y1="95625" x2="42656" y2="9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445" y="1115681"/>
            <a:ext cx="4648860" cy="464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45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04D31C42-0D24-4EFF-8CFB-7069B7CF938B}"/>
              </a:ext>
            </a:extLst>
          </p:cNvPr>
          <p:cNvSpPr/>
          <p:nvPr/>
        </p:nvSpPr>
        <p:spPr>
          <a:xfrm>
            <a:off x="7576479" y="5691116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629AD2E-1993-4172-BE99-688975ED7E2F}"/>
              </a:ext>
            </a:extLst>
          </p:cNvPr>
          <p:cNvSpPr/>
          <p:nvPr/>
        </p:nvSpPr>
        <p:spPr>
          <a:xfrm>
            <a:off x="9125863" y="569111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AE057310-22E4-486E-968C-D5F084F6AD4D}"/>
              </a:ext>
            </a:extLst>
          </p:cNvPr>
          <p:cNvSpPr/>
          <p:nvPr/>
        </p:nvSpPr>
        <p:spPr>
          <a:xfrm>
            <a:off x="1785974" y="-1260000"/>
            <a:ext cx="2520000" cy="2520000"/>
          </a:xfrm>
          <a:prstGeom prst="don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34E1E3A-B03E-480A-A9AA-684A1B214D9E}"/>
              </a:ext>
            </a:extLst>
          </p:cNvPr>
          <p:cNvSpPr/>
          <p:nvPr/>
        </p:nvSpPr>
        <p:spPr>
          <a:xfrm>
            <a:off x="10628852" y="-643079"/>
            <a:ext cx="2388358" cy="2333767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6ACBCDF-B93E-4A0F-BD74-1A4E642431DF}"/>
              </a:ext>
            </a:extLst>
          </p:cNvPr>
          <p:cNvSpPr/>
          <p:nvPr/>
        </p:nvSpPr>
        <p:spPr>
          <a:xfrm>
            <a:off x="7019925" y="4229096"/>
            <a:ext cx="3114675" cy="1454151"/>
          </a:xfrm>
          <a:prstGeom prst="roundRect">
            <a:avLst/>
          </a:prstGeom>
          <a:solidFill>
            <a:srgbClr val="E6E6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CA8CD54-D1C8-4654-A520-D586168432CF}"/>
              </a:ext>
            </a:extLst>
          </p:cNvPr>
          <p:cNvSpPr/>
          <p:nvPr/>
        </p:nvSpPr>
        <p:spPr>
          <a:xfrm>
            <a:off x="7038975" y="1835150"/>
            <a:ext cx="3114675" cy="1454151"/>
          </a:xfrm>
          <a:prstGeom prst="roundRect">
            <a:avLst/>
          </a:prstGeom>
          <a:solidFill>
            <a:srgbClr val="E6E6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162ACB-16EB-43DB-941C-050CCD6CA454}"/>
              </a:ext>
            </a:extLst>
          </p:cNvPr>
          <p:cNvSpPr/>
          <p:nvPr/>
        </p:nvSpPr>
        <p:spPr>
          <a:xfrm>
            <a:off x="1266825" y="4025901"/>
            <a:ext cx="3981450" cy="2079622"/>
          </a:xfrm>
          <a:prstGeom prst="rect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3CD602-EF74-4A1B-A712-E4ED6D884D54}"/>
              </a:ext>
            </a:extLst>
          </p:cNvPr>
          <p:cNvSpPr/>
          <p:nvPr/>
        </p:nvSpPr>
        <p:spPr>
          <a:xfrm>
            <a:off x="1266825" y="1485900"/>
            <a:ext cx="3981450" cy="2079622"/>
          </a:xfrm>
          <a:prstGeom prst="rect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F4D7B7-2DF6-436A-840A-C3B2BB46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" y="263528"/>
            <a:ext cx="10515600" cy="91122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WEWENANG PENGELOLAAN MANAJEMEN TALENTA</a:t>
            </a:r>
            <a:endParaRPr lang="en-ID" sz="32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5202C-5639-472F-A502-D504B1EED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2576" y="4387848"/>
            <a:ext cx="3371850" cy="736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dirty="0" err="1">
                <a:solidFill>
                  <a:schemeClr val="bg1"/>
                </a:solidFill>
              </a:rPr>
              <a:t>Pengelola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Manajemen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Talenta</a:t>
            </a:r>
            <a:endParaRPr lang="en-US" sz="2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ID" sz="2000" dirty="0">
                <a:solidFill>
                  <a:schemeClr val="bg1"/>
                </a:solidFill>
              </a:rPr>
              <a:t>Unit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278629-807F-43C6-83B5-06BFFB9DAC53}"/>
              </a:ext>
            </a:extLst>
          </p:cNvPr>
          <p:cNvSpPr txBox="1">
            <a:spLocks/>
          </p:cNvSpPr>
          <p:nvPr/>
        </p:nvSpPr>
        <p:spPr>
          <a:xfrm>
            <a:off x="1552576" y="1835150"/>
            <a:ext cx="3371850" cy="736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</a:rPr>
              <a:t>Pengelola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Manajemen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Talenta</a:t>
            </a:r>
            <a:endParaRPr lang="en-US" sz="20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Pusat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4D082E-81BC-41D7-BAFD-50B46B5C4A2D}"/>
              </a:ext>
            </a:extLst>
          </p:cNvPr>
          <p:cNvSpPr txBox="1">
            <a:spLocks/>
          </p:cNvSpPr>
          <p:nvPr/>
        </p:nvSpPr>
        <p:spPr>
          <a:xfrm>
            <a:off x="1366839" y="2571750"/>
            <a:ext cx="3743324" cy="717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JPTM, JPTP, </a:t>
            </a:r>
            <a:r>
              <a:rPr lang="en-US" sz="2000" dirty="0" err="1">
                <a:solidFill>
                  <a:schemeClr val="bg1"/>
                </a:solidFill>
              </a:rPr>
              <a:t>Jabatan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Atase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Direksi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Organisasi</a:t>
            </a:r>
            <a:r>
              <a:rPr lang="en-US" sz="2000" dirty="0">
                <a:solidFill>
                  <a:schemeClr val="bg1"/>
                </a:solidFill>
              </a:rPr>
              <a:t> Non </a:t>
            </a:r>
            <a:r>
              <a:rPr lang="en-US" sz="2000" dirty="0" err="1">
                <a:solidFill>
                  <a:schemeClr val="bg1"/>
                </a:solidFill>
              </a:rPr>
              <a:t>Eselon</a:t>
            </a:r>
            <a:r>
              <a:rPr lang="en-US" sz="2000" dirty="0">
                <a:solidFill>
                  <a:schemeClr val="bg1"/>
                </a:solidFill>
              </a:rPr>
              <a:t>/BLU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AC2ED3C-15A9-4884-8A3A-C37E4503E74C}"/>
              </a:ext>
            </a:extLst>
          </p:cNvPr>
          <p:cNvSpPr txBox="1">
            <a:spLocks/>
          </p:cNvSpPr>
          <p:nvPr/>
        </p:nvSpPr>
        <p:spPr>
          <a:xfrm>
            <a:off x="1366839" y="5124448"/>
            <a:ext cx="3743324" cy="717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</a:rPr>
              <a:t>Jabatan</a:t>
            </a:r>
            <a:r>
              <a:rPr lang="en-US" sz="2000" dirty="0">
                <a:solidFill>
                  <a:schemeClr val="bg1"/>
                </a:solidFill>
              </a:rPr>
              <a:t> Administrator &amp; </a:t>
            </a:r>
            <a:r>
              <a:rPr lang="en-US" sz="2000" dirty="0" err="1">
                <a:solidFill>
                  <a:schemeClr val="bg1"/>
                </a:solidFill>
              </a:rPr>
              <a:t>Jabatan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Pengawas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60A08D-7D1A-446D-8164-E6662A3FAD29}"/>
              </a:ext>
            </a:extLst>
          </p:cNvPr>
          <p:cNvSpPr txBox="1">
            <a:spLocks/>
          </p:cNvSpPr>
          <p:nvPr/>
        </p:nvSpPr>
        <p:spPr>
          <a:xfrm>
            <a:off x="6724651" y="2214558"/>
            <a:ext cx="3743324" cy="7175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Sekretariat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Jenderal</a:t>
            </a:r>
            <a:endParaRPr lang="en-US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c.q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Biro SDM</a:t>
            </a:r>
            <a:endParaRPr lang="en-ID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8E8266-DA53-49C2-8089-8FC3E109EEBF}"/>
              </a:ext>
            </a:extLst>
          </p:cNvPr>
          <p:cNvSpPr txBox="1">
            <a:spLocks/>
          </p:cNvSpPr>
          <p:nvPr/>
        </p:nvSpPr>
        <p:spPr>
          <a:xfrm>
            <a:off x="6724651" y="4749797"/>
            <a:ext cx="3743324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Sekretariat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Unit </a:t>
            </a:r>
            <a:r>
              <a:rPr lang="en-US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Eselon</a:t>
            </a:r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I</a:t>
            </a:r>
            <a:endParaRPr lang="en-ID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8A4C6C-0CA4-4BB1-A711-C4C44BB95E2B}"/>
              </a:ext>
            </a:extLst>
          </p:cNvPr>
          <p:cNvSpPr/>
          <p:nvPr/>
        </p:nvSpPr>
        <p:spPr>
          <a:xfrm>
            <a:off x="1266825" y="1762118"/>
            <a:ext cx="3981450" cy="773118"/>
          </a:xfrm>
          <a:prstGeom prst="rect">
            <a:avLst/>
          </a:prstGeom>
          <a:solidFill>
            <a:srgbClr val="E6E6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0BEDE4-67DB-4201-A74B-770EDF54C9C6}"/>
              </a:ext>
            </a:extLst>
          </p:cNvPr>
          <p:cNvSpPr/>
          <p:nvPr/>
        </p:nvSpPr>
        <p:spPr>
          <a:xfrm>
            <a:off x="1266825" y="4323546"/>
            <a:ext cx="3981450" cy="773118"/>
          </a:xfrm>
          <a:prstGeom prst="rect">
            <a:avLst/>
          </a:prstGeom>
          <a:solidFill>
            <a:srgbClr val="E6E6E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760A7C-893C-4C65-85B3-C8915371096F}"/>
              </a:ext>
            </a:extLst>
          </p:cNvPr>
          <p:cNvCxnSpPr/>
          <p:nvPr/>
        </p:nvCxnSpPr>
        <p:spPr>
          <a:xfrm>
            <a:off x="-155175" y="1174753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3">
            <a:extLst>
              <a:ext uri="{FF2B5EF4-FFF2-40B4-BE49-F238E27FC236}">
                <a16:creationId xmlns:a16="http://schemas.microsoft.com/office/drawing/2014/main" id="{B2455743-AEF2-44CC-8D5D-286998CE1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3C8DC489-64CC-4CB1-B486-AB004143ADA2}"/>
              </a:ext>
            </a:extLst>
          </p:cNvPr>
          <p:cNvSpPr/>
          <p:nvPr/>
        </p:nvSpPr>
        <p:spPr>
          <a:xfrm>
            <a:off x="5865195" y="2033585"/>
            <a:ext cx="607045" cy="1003301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790765D4-4486-42ED-BBD4-F205C86CDCD0}"/>
              </a:ext>
            </a:extLst>
          </p:cNvPr>
          <p:cNvSpPr/>
          <p:nvPr/>
        </p:nvSpPr>
        <p:spPr>
          <a:xfrm>
            <a:off x="5865194" y="4564061"/>
            <a:ext cx="607045" cy="1003301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48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43D7A7-A347-4128-BC58-AC7D8E6C2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980506"/>
              </p:ext>
            </p:extLst>
          </p:nvPr>
        </p:nvGraphicFramePr>
        <p:xfrm>
          <a:off x="510085" y="1310922"/>
          <a:ext cx="11171829" cy="512176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14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9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950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86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60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89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119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376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4176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Unit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Penetapan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Aturan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Pemetaan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Rekam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Jejak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Integritas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Administrasi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Konfirmasi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Forum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Pimpinan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Penetapan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</a:rPr>
                        <a:t> Talent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Pengambangan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Evaluasi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Penempatan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</a:rPr>
                        <a:t>Jabatan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</a:rPr>
                        <a:t> Target</a:t>
                      </a:r>
                      <a:endParaRPr lang="en-US" sz="105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SETJEN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DJA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DJP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DJBC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DJPB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√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√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DJKN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DJPK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DJPPR</a:t>
                      </a:r>
                      <a:endParaRPr lang="en-US" sz="2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ITJEN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BKF</a:t>
                      </a:r>
                      <a:endParaRPr lang="en-US" sz="4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72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BPPK</a:t>
                      </a:r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√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Rectangle 50">
            <a:extLst>
              <a:ext uri="{FF2B5EF4-FFF2-40B4-BE49-F238E27FC236}">
                <a16:creationId xmlns:a16="http://schemas.microsoft.com/office/drawing/2014/main" id="{7E78166C-2D61-41F2-B137-81E54C830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81" y="-13691"/>
            <a:ext cx="117400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CAPAIAN PENGELOLAAN</a:t>
            </a:r>
          </a:p>
          <a:p>
            <a:pPr algn="r" eaLnBrk="1" hangingPunct="1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MANAJEMEN TALENTA UNIT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D59421C-B65D-463B-BACA-4ABFF33F679C}"/>
              </a:ext>
            </a:extLst>
          </p:cNvPr>
          <p:cNvCxnSpPr/>
          <p:nvPr/>
        </p:nvCxnSpPr>
        <p:spPr>
          <a:xfrm>
            <a:off x="9348000" y="1181747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50">
            <a:extLst>
              <a:ext uri="{FF2B5EF4-FFF2-40B4-BE49-F238E27FC236}">
                <a16:creationId xmlns:a16="http://schemas.microsoft.com/office/drawing/2014/main" id="{CC2003CF-5FCD-4CEE-BB04-89ED17832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8180" y="6432689"/>
            <a:ext cx="117400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capaian</a:t>
            </a:r>
            <a:r>
              <a:rPr lang="en-US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sampai</a:t>
            </a:r>
            <a:r>
              <a:rPr lang="en-US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dengan</a:t>
            </a:r>
            <a:r>
              <a:rPr lang="en-US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2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tahun</a:t>
            </a:r>
            <a:r>
              <a:rPr lang="en-US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25903113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ircle: Hollow 4">
            <a:extLst>
              <a:ext uri="{FF2B5EF4-FFF2-40B4-BE49-F238E27FC236}">
                <a16:creationId xmlns:a16="http://schemas.microsoft.com/office/drawing/2014/main" id="{7CEDE225-0E37-42E9-9485-78DF1DAC235B}"/>
              </a:ext>
            </a:extLst>
          </p:cNvPr>
          <p:cNvSpPr/>
          <p:nvPr/>
        </p:nvSpPr>
        <p:spPr>
          <a:xfrm>
            <a:off x="2742631" y="-1492094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CCEF0130-FC60-4146-BB1A-FD509CE74D62}"/>
              </a:ext>
            </a:extLst>
          </p:cNvPr>
          <p:cNvSpPr/>
          <p:nvPr/>
        </p:nvSpPr>
        <p:spPr>
          <a:xfrm>
            <a:off x="11068762" y="5115328"/>
            <a:ext cx="2246476" cy="2122934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08AA7E3-AF74-445E-8358-1D56D9F43BB1}"/>
              </a:ext>
            </a:extLst>
          </p:cNvPr>
          <p:cNvSpPr/>
          <p:nvPr/>
        </p:nvSpPr>
        <p:spPr>
          <a:xfrm>
            <a:off x="-511791" y="5595581"/>
            <a:ext cx="2388358" cy="2333767"/>
          </a:xfrm>
          <a:prstGeom prst="ellipse">
            <a:avLst/>
          </a:prstGeom>
          <a:solidFill>
            <a:srgbClr val="3E5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1E9986-5469-4E8C-88CE-121065F06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499" y="377609"/>
            <a:ext cx="7903744" cy="1325563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TANTANGAN IMPLEMENTASI MANAJEMEN TALENTA</a:t>
            </a:r>
            <a:endParaRPr lang="en-ID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0F4BE70C-712B-4537-9A3F-19ACDA00E9D1}"/>
              </a:ext>
            </a:extLst>
          </p:cNvPr>
          <p:cNvGrpSpPr>
            <a:grpSpLocks/>
          </p:cNvGrpSpPr>
          <p:nvPr/>
        </p:nvGrpSpPr>
        <p:grpSpPr bwMode="auto">
          <a:xfrm>
            <a:off x="157131" y="2366699"/>
            <a:ext cx="2249488" cy="2370138"/>
            <a:chOff x="-1262742" y="3976913"/>
            <a:chExt cx="2249713" cy="2370108"/>
          </a:xfrm>
          <a:solidFill>
            <a:schemeClr val="accent2"/>
          </a:solidFill>
        </p:grpSpPr>
        <p:sp>
          <p:nvSpPr>
            <p:cNvPr id="9" name="Parallelogram 6">
              <a:extLst>
                <a:ext uri="{FF2B5EF4-FFF2-40B4-BE49-F238E27FC236}">
                  <a16:creationId xmlns:a16="http://schemas.microsoft.com/office/drawing/2014/main" id="{484893DB-DC69-4AB0-A80E-295A3543549F}"/>
                </a:ext>
              </a:extLst>
            </p:cNvPr>
            <p:cNvSpPr/>
            <p:nvPr/>
          </p:nvSpPr>
          <p:spPr>
            <a:xfrm>
              <a:off x="-1262742" y="3976913"/>
              <a:ext cx="2249713" cy="237010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62">
              <a:extLst>
                <a:ext uri="{FF2B5EF4-FFF2-40B4-BE49-F238E27FC236}">
                  <a16:creationId xmlns:a16="http://schemas.microsoft.com/office/drawing/2014/main" id="{CBDDE0A3-89F9-401F-B379-2236D1002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67744" y="5534922"/>
              <a:ext cx="1859716" cy="52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RASIO KADER YANG TINGGI</a:t>
              </a:r>
            </a:p>
          </p:txBody>
        </p:sp>
      </p:grpSp>
      <p:grpSp>
        <p:nvGrpSpPr>
          <p:cNvPr id="11" name="Group 29">
            <a:extLst>
              <a:ext uri="{FF2B5EF4-FFF2-40B4-BE49-F238E27FC236}">
                <a16:creationId xmlns:a16="http://schemas.microsoft.com/office/drawing/2014/main" id="{1F99B7E7-84C0-4CAB-A52C-B4211AB8CDBC}"/>
              </a:ext>
            </a:extLst>
          </p:cNvPr>
          <p:cNvGrpSpPr>
            <a:grpSpLocks/>
          </p:cNvGrpSpPr>
          <p:nvPr/>
        </p:nvGrpSpPr>
        <p:grpSpPr bwMode="auto">
          <a:xfrm>
            <a:off x="2557301" y="2366699"/>
            <a:ext cx="2249488" cy="2370138"/>
            <a:chOff x="-1262742" y="3976913"/>
            <a:chExt cx="2249713" cy="2370108"/>
          </a:xfrm>
          <a:solidFill>
            <a:schemeClr val="accent3">
              <a:lumMod val="75000"/>
            </a:schemeClr>
          </a:solidFill>
        </p:grpSpPr>
        <p:sp>
          <p:nvSpPr>
            <p:cNvPr id="12" name="Parallelogram 6">
              <a:extLst>
                <a:ext uri="{FF2B5EF4-FFF2-40B4-BE49-F238E27FC236}">
                  <a16:creationId xmlns:a16="http://schemas.microsoft.com/office/drawing/2014/main" id="{BAC8333B-C2D2-4C6A-AF4D-F691AE0B7EF5}"/>
                </a:ext>
              </a:extLst>
            </p:cNvPr>
            <p:cNvSpPr/>
            <p:nvPr/>
          </p:nvSpPr>
          <p:spPr>
            <a:xfrm>
              <a:off x="-1262742" y="3976913"/>
              <a:ext cx="2249713" cy="237010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Rectangle 31">
              <a:extLst>
                <a:ext uri="{FF2B5EF4-FFF2-40B4-BE49-F238E27FC236}">
                  <a16:creationId xmlns:a16="http://schemas.microsoft.com/office/drawing/2014/main" id="{72B3D6EF-39FF-4AC1-BB0B-FB2B05CD9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87060" y="5496457"/>
              <a:ext cx="1859716" cy="52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SEBARAN WILAYAH YANG LUAS</a:t>
              </a:r>
            </a:p>
          </p:txBody>
        </p:sp>
      </p:grpSp>
      <p:sp>
        <p:nvSpPr>
          <p:cNvPr id="14" name="Parallelogram 6">
            <a:extLst>
              <a:ext uri="{FF2B5EF4-FFF2-40B4-BE49-F238E27FC236}">
                <a16:creationId xmlns:a16="http://schemas.microsoft.com/office/drawing/2014/main" id="{7DE530A3-5E55-484A-8702-35DF55C0F881}"/>
              </a:ext>
            </a:extLst>
          </p:cNvPr>
          <p:cNvSpPr/>
          <p:nvPr/>
        </p:nvSpPr>
        <p:spPr>
          <a:xfrm>
            <a:off x="4923543" y="2366699"/>
            <a:ext cx="2249488" cy="237013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" name="Group 35">
            <a:extLst>
              <a:ext uri="{FF2B5EF4-FFF2-40B4-BE49-F238E27FC236}">
                <a16:creationId xmlns:a16="http://schemas.microsoft.com/office/drawing/2014/main" id="{FADDBBBF-B6E7-4DA4-8DA3-1C2EDAE60DE2}"/>
              </a:ext>
            </a:extLst>
          </p:cNvPr>
          <p:cNvGrpSpPr>
            <a:grpSpLocks/>
          </p:cNvGrpSpPr>
          <p:nvPr/>
        </p:nvGrpSpPr>
        <p:grpSpPr bwMode="auto">
          <a:xfrm>
            <a:off x="4948078" y="2366700"/>
            <a:ext cx="4673121" cy="2371418"/>
            <a:chOff x="-2750470" y="3354744"/>
            <a:chExt cx="4673745" cy="2371387"/>
          </a:xfrm>
        </p:grpSpPr>
        <p:sp>
          <p:nvSpPr>
            <p:cNvPr id="16" name="Parallelogram 6">
              <a:extLst>
                <a:ext uri="{FF2B5EF4-FFF2-40B4-BE49-F238E27FC236}">
                  <a16:creationId xmlns:a16="http://schemas.microsoft.com/office/drawing/2014/main" id="{F01AB830-808F-431E-B3A8-9EDC6C680BAC}"/>
                </a:ext>
              </a:extLst>
            </p:cNvPr>
            <p:cNvSpPr/>
            <p:nvPr/>
          </p:nvSpPr>
          <p:spPr>
            <a:xfrm>
              <a:off x="-326514" y="3354744"/>
              <a:ext cx="2249789" cy="2371387"/>
            </a:xfrm>
            <a:prstGeom prst="rect">
              <a:avLst/>
            </a:prstGeom>
            <a:solidFill>
              <a:srgbClr val="7C7C7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37">
              <a:extLst>
                <a:ext uri="{FF2B5EF4-FFF2-40B4-BE49-F238E27FC236}">
                  <a16:creationId xmlns:a16="http://schemas.microsoft.com/office/drawing/2014/main" id="{AE98C7B6-E523-461B-AE31-3ABDB65D2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750470" y="4904062"/>
              <a:ext cx="2249789" cy="73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INTEGRASI SISTEM TEKNOLOGI (IT)</a:t>
              </a:r>
            </a:p>
            <a:p>
              <a:pPr algn="ctr"/>
              <a:r>
                <a:rPr lang="en-US" altLang="en-US" sz="14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ANTAR UNIT</a:t>
              </a:r>
            </a:p>
          </p:txBody>
        </p:sp>
      </p:grpSp>
      <p:sp>
        <p:nvSpPr>
          <p:cNvPr id="18" name="Parallelogram 6">
            <a:extLst>
              <a:ext uri="{FF2B5EF4-FFF2-40B4-BE49-F238E27FC236}">
                <a16:creationId xmlns:a16="http://schemas.microsoft.com/office/drawing/2014/main" id="{586D96A1-B2E0-49BE-B947-EE52C315F35B}"/>
              </a:ext>
            </a:extLst>
          </p:cNvPr>
          <p:cNvSpPr/>
          <p:nvPr/>
        </p:nvSpPr>
        <p:spPr>
          <a:xfrm>
            <a:off x="157131" y="2649274"/>
            <a:ext cx="2249488" cy="1016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Parallelogram 6">
            <a:extLst>
              <a:ext uri="{FF2B5EF4-FFF2-40B4-BE49-F238E27FC236}">
                <a16:creationId xmlns:a16="http://schemas.microsoft.com/office/drawing/2014/main" id="{0A2587AC-470F-49B9-B73B-DC0694016044}"/>
              </a:ext>
            </a:extLst>
          </p:cNvPr>
          <p:cNvSpPr/>
          <p:nvPr/>
        </p:nvSpPr>
        <p:spPr>
          <a:xfrm>
            <a:off x="2560691" y="2683345"/>
            <a:ext cx="2249488" cy="1016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Parallelogram 6">
            <a:extLst>
              <a:ext uri="{FF2B5EF4-FFF2-40B4-BE49-F238E27FC236}">
                <a16:creationId xmlns:a16="http://schemas.microsoft.com/office/drawing/2014/main" id="{3082D2D8-6D1A-41BA-A53A-DAD712CA78A5}"/>
              </a:ext>
            </a:extLst>
          </p:cNvPr>
          <p:cNvSpPr/>
          <p:nvPr/>
        </p:nvSpPr>
        <p:spPr>
          <a:xfrm>
            <a:off x="4923543" y="2688840"/>
            <a:ext cx="2249488" cy="1016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Parallelogram 6">
            <a:extLst>
              <a:ext uri="{FF2B5EF4-FFF2-40B4-BE49-F238E27FC236}">
                <a16:creationId xmlns:a16="http://schemas.microsoft.com/office/drawing/2014/main" id="{E69F03DE-2A22-4E0D-BEC8-13B60BEE9696}"/>
              </a:ext>
            </a:extLst>
          </p:cNvPr>
          <p:cNvSpPr/>
          <p:nvPr/>
        </p:nvSpPr>
        <p:spPr>
          <a:xfrm>
            <a:off x="7361332" y="2673698"/>
            <a:ext cx="2251075" cy="1030596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57">
            <a:extLst>
              <a:ext uri="{FF2B5EF4-FFF2-40B4-BE49-F238E27FC236}">
                <a16:creationId xmlns:a16="http://schemas.microsoft.com/office/drawing/2014/main" id="{23424D94-B23E-4877-8978-C4AFE659C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8233" y="3790812"/>
            <a:ext cx="210520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>
                <a:solidFill>
                  <a:prstClr val="white"/>
                </a:solidFill>
                <a:latin typeface="Century Gothic" panose="020B0502020202020204" pitchFamily="34" charset="0"/>
              </a:rPr>
              <a:t>KEBERAGAMAN KOMPETENSI KARENA </a:t>
            </a:r>
            <a:r>
              <a:rPr lang="en-US" altLang="en-US" sz="1400" i="1" dirty="0">
                <a:solidFill>
                  <a:prstClr val="white"/>
                </a:solidFill>
                <a:latin typeface="Century Gothic" panose="020B0502020202020204" pitchFamily="34" charset="0"/>
              </a:rPr>
              <a:t>HOLDING TYPE ORGANISATION</a:t>
            </a:r>
          </a:p>
        </p:txBody>
      </p:sp>
      <p:pic>
        <p:nvPicPr>
          <p:cNvPr id="23" name="Picture 7">
            <a:extLst>
              <a:ext uri="{FF2B5EF4-FFF2-40B4-BE49-F238E27FC236}">
                <a16:creationId xmlns:a16="http://schemas.microsoft.com/office/drawing/2014/main" id="{3E4F311E-45A0-4BD8-8D9E-2BF05C253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0" t="761" r="4112" b="67628"/>
          <a:stretch>
            <a:fillRect/>
          </a:stretch>
        </p:blipFill>
        <p:spPr bwMode="auto">
          <a:xfrm>
            <a:off x="5609586" y="2700074"/>
            <a:ext cx="9144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A9DF9C55-D6BF-4257-B9C3-19E37C321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t="37721" r="37302" b="38078"/>
          <a:stretch>
            <a:fillRect/>
          </a:stretch>
        </p:blipFill>
        <p:spPr bwMode="auto">
          <a:xfrm>
            <a:off x="8024907" y="2731824"/>
            <a:ext cx="9890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4">
            <a:extLst>
              <a:ext uri="{FF2B5EF4-FFF2-40B4-BE49-F238E27FC236}">
                <a16:creationId xmlns:a16="http://schemas.microsoft.com/office/drawing/2014/main" id="{B0A69C6E-5F37-479A-8537-CFA7B06E3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2" r="36539" b="72101"/>
          <a:stretch>
            <a:fillRect/>
          </a:stretch>
        </p:blipFill>
        <p:spPr bwMode="auto">
          <a:xfrm>
            <a:off x="647669" y="2523862"/>
            <a:ext cx="1173162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3">
            <a:extLst>
              <a:ext uri="{FF2B5EF4-FFF2-40B4-BE49-F238E27FC236}">
                <a16:creationId xmlns:a16="http://schemas.microsoft.com/office/drawing/2014/main" id="{859E5FDC-56D3-4299-A878-13014DD94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prstClr val="white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9512909" y="1709068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4">
            <a:extLst>
              <a:ext uri="{FF2B5EF4-FFF2-40B4-BE49-F238E27FC236}">
                <a16:creationId xmlns:a16="http://schemas.microsoft.com/office/drawing/2014/main" id="{0F4BE70C-712B-4537-9A3F-19ACDA00E9D1}"/>
              </a:ext>
            </a:extLst>
          </p:cNvPr>
          <p:cNvGrpSpPr>
            <a:grpSpLocks/>
          </p:cNvGrpSpPr>
          <p:nvPr/>
        </p:nvGrpSpPr>
        <p:grpSpPr bwMode="auto">
          <a:xfrm>
            <a:off x="9796542" y="2366699"/>
            <a:ext cx="2249488" cy="2370138"/>
            <a:chOff x="-1262742" y="3976913"/>
            <a:chExt cx="2249713" cy="2370108"/>
          </a:xfrm>
          <a:solidFill>
            <a:schemeClr val="accent2"/>
          </a:solidFill>
        </p:grpSpPr>
        <p:sp>
          <p:nvSpPr>
            <p:cNvPr id="30" name="Parallelogram 6">
              <a:extLst>
                <a:ext uri="{FF2B5EF4-FFF2-40B4-BE49-F238E27FC236}">
                  <a16:creationId xmlns:a16="http://schemas.microsoft.com/office/drawing/2014/main" id="{484893DB-DC69-4AB0-A80E-295A3543549F}"/>
                </a:ext>
              </a:extLst>
            </p:cNvPr>
            <p:cNvSpPr/>
            <p:nvPr/>
          </p:nvSpPr>
          <p:spPr>
            <a:xfrm>
              <a:off x="-1262742" y="3976913"/>
              <a:ext cx="2249713" cy="237010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1" name="Rectangle 62">
              <a:extLst>
                <a:ext uri="{FF2B5EF4-FFF2-40B4-BE49-F238E27FC236}">
                  <a16:creationId xmlns:a16="http://schemas.microsoft.com/office/drawing/2014/main" id="{CBDDE0A3-89F9-401F-B379-2236D1002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67744" y="5534922"/>
              <a:ext cx="1859716" cy="52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PIMPINAN SEBAGAI HR MANAGER</a:t>
              </a:r>
            </a:p>
          </p:txBody>
        </p:sp>
      </p:grpSp>
      <p:sp>
        <p:nvSpPr>
          <p:cNvPr id="32" name="Parallelogram 6">
            <a:extLst>
              <a:ext uri="{FF2B5EF4-FFF2-40B4-BE49-F238E27FC236}">
                <a16:creationId xmlns:a16="http://schemas.microsoft.com/office/drawing/2014/main" id="{586D96A1-B2E0-49BE-B947-EE52C315F35B}"/>
              </a:ext>
            </a:extLst>
          </p:cNvPr>
          <p:cNvSpPr/>
          <p:nvPr/>
        </p:nvSpPr>
        <p:spPr>
          <a:xfrm>
            <a:off x="9796542" y="2649274"/>
            <a:ext cx="2249488" cy="1016000"/>
          </a:xfrm>
          <a:prstGeom prst="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052" name="Picture 4" descr="C:\Users\ASUS\Downloads\kisspng-computer-icons-stock-economic-possibilities-for-ou-commitment-5b46997752c5c4.29050230153135346333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286" y="2550602"/>
            <a:ext cx="12700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" name="Picture 2047">
            <a:extLst>
              <a:ext uri="{FF2B5EF4-FFF2-40B4-BE49-F238E27FC236}">
                <a16:creationId xmlns:a16="http://schemas.microsoft.com/office/drawing/2014/main" id="{E3E53C08-AD18-45E7-B069-A0397146E5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40" y="2624544"/>
            <a:ext cx="1676383" cy="118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24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6723B-10FE-437D-871D-5EFD5BD4B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425" y="222053"/>
            <a:ext cx="5063321" cy="1325563"/>
          </a:xfrm>
        </p:spPr>
        <p:txBody>
          <a:bodyPr/>
          <a:lstStyle/>
          <a:p>
            <a:pPr algn="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KEY SUCCESS FACTOR</a:t>
            </a:r>
            <a:endParaRPr lang="en-ID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97204C90-DFEB-4974-8959-8D3D0C7A0E68}"/>
              </a:ext>
            </a:extLst>
          </p:cNvPr>
          <p:cNvSpPr/>
          <p:nvPr/>
        </p:nvSpPr>
        <p:spPr>
          <a:xfrm>
            <a:off x="8592000" y="3258000"/>
            <a:ext cx="7200000" cy="7200000"/>
          </a:xfrm>
          <a:prstGeom prst="blockArc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grpSp>
        <p:nvGrpSpPr>
          <p:cNvPr id="6" name="Group 48">
            <a:extLst>
              <a:ext uri="{FF2B5EF4-FFF2-40B4-BE49-F238E27FC236}">
                <a16:creationId xmlns:a16="http://schemas.microsoft.com/office/drawing/2014/main" id="{BD07F2FB-FDE1-41AC-8553-70111BC02724}"/>
              </a:ext>
            </a:extLst>
          </p:cNvPr>
          <p:cNvGrpSpPr>
            <a:grpSpLocks/>
          </p:cNvGrpSpPr>
          <p:nvPr/>
        </p:nvGrpSpPr>
        <p:grpSpPr bwMode="auto">
          <a:xfrm>
            <a:off x="1667158" y="1433560"/>
            <a:ext cx="6657976" cy="1136650"/>
            <a:chOff x="-859850" y="3858295"/>
            <a:chExt cx="2249713" cy="1201469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C9F4EF1C-3CB7-47B6-A4BC-CBBE4157016B}"/>
                </a:ext>
              </a:extLst>
            </p:cNvPr>
            <p:cNvSpPr/>
            <p:nvPr/>
          </p:nvSpPr>
          <p:spPr>
            <a:xfrm>
              <a:off x="-859850" y="3858295"/>
              <a:ext cx="2249713" cy="1073939"/>
            </a:xfrm>
            <a:prstGeom prst="rect">
              <a:avLst/>
            </a:pr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52">
              <a:extLst>
                <a:ext uri="{FF2B5EF4-FFF2-40B4-BE49-F238E27FC236}">
                  <a16:creationId xmlns:a16="http://schemas.microsoft.com/office/drawing/2014/main" id="{1C67354E-6F02-438D-9D1C-B1D6C16BA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99043" y="4180820"/>
              <a:ext cx="1859716" cy="87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KOMITMEN PIMPINAN</a:t>
              </a:r>
            </a:p>
          </p:txBody>
        </p:sp>
      </p:grpSp>
      <p:pic>
        <p:nvPicPr>
          <p:cNvPr id="9" name="Picture 6">
            <a:extLst>
              <a:ext uri="{FF2B5EF4-FFF2-40B4-BE49-F238E27FC236}">
                <a16:creationId xmlns:a16="http://schemas.microsoft.com/office/drawing/2014/main" id="{44546F54-DA59-4369-BCAF-4F8E40B93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59" y="1343072"/>
            <a:ext cx="1193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60">
            <a:extLst>
              <a:ext uri="{FF2B5EF4-FFF2-40B4-BE49-F238E27FC236}">
                <a16:creationId xmlns:a16="http://schemas.microsoft.com/office/drawing/2014/main" id="{78A148D7-4D60-401C-B741-EAFAAA1BFD8D}"/>
              </a:ext>
            </a:extLst>
          </p:cNvPr>
          <p:cNvGrpSpPr>
            <a:grpSpLocks/>
          </p:cNvGrpSpPr>
          <p:nvPr/>
        </p:nvGrpSpPr>
        <p:grpSpPr bwMode="auto">
          <a:xfrm>
            <a:off x="1667159" y="2786110"/>
            <a:ext cx="6657976" cy="1016000"/>
            <a:chOff x="-859850" y="3858295"/>
            <a:chExt cx="3059435" cy="1074265"/>
          </a:xfrm>
        </p:grpSpPr>
        <p:sp>
          <p:nvSpPr>
            <p:cNvPr id="11" name="Parallelogram 6">
              <a:extLst>
                <a:ext uri="{FF2B5EF4-FFF2-40B4-BE49-F238E27FC236}">
                  <a16:creationId xmlns:a16="http://schemas.microsoft.com/office/drawing/2014/main" id="{3F051798-5ED7-4790-AADE-254339881812}"/>
                </a:ext>
              </a:extLst>
            </p:cNvPr>
            <p:cNvSpPr/>
            <p:nvPr/>
          </p:nvSpPr>
          <p:spPr>
            <a:xfrm>
              <a:off x="-859850" y="3858295"/>
              <a:ext cx="3059435" cy="1074265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63">
              <a:extLst>
                <a:ext uri="{FF2B5EF4-FFF2-40B4-BE49-F238E27FC236}">
                  <a16:creationId xmlns:a16="http://schemas.microsoft.com/office/drawing/2014/main" id="{7141ABDA-737D-4AFC-9F93-6355225FA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99043" y="4217322"/>
              <a:ext cx="2898628" cy="488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id-ID" altLang="en-US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BUDAYA PERUBAHAN</a:t>
              </a:r>
              <a:endParaRPr lang="en-US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13" name="Picture 38">
            <a:extLst>
              <a:ext uri="{FF2B5EF4-FFF2-40B4-BE49-F238E27FC236}">
                <a16:creationId xmlns:a16="http://schemas.microsoft.com/office/drawing/2014/main" id="{E7B7E811-79A1-4C46-BC7C-440E750C8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3" y="3907615"/>
            <a:ext cx="119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arallelogram 6">
            <a:extLst>
              <a:ext uri="{FF2B5EF4-FFF2-40B4-BE49-F238E27FC236}">
                <a16:creationId xmlns:a16="http://schemas.microsoft.com/office/drawing/2014/main" id="{F2FD8C7B-2597-4E4D-980A-CF27DF5E87F9}"/>
              </a:ext>
            </a:extLst>
          </p:cNvPr>
          <p:cNvSpPr/>
          <p:nvPr/>
        </p:nvSpPr>
        <p:spPr>
          <a:xfrm>
            <a:off x="1667158" y="3997726"/>
            <a:ext cx="6657975" cy="1016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" name="Picture 39">
            <a:extLst>
              <a:ext uri="{FF2B5EF4-FFF2-40B4-BE49-F238E27FC236}">
                <a16:creationId xmlns:a16="http://schemas.microsoft.com/office/drawing/2014/main" id="{A98E8CCF-E200-4F57-B467-B4B2E354182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78" y="2554689"/>
            <a:ext cx="144462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70">
            <a:extLst>
              <a:ext uri="{FF2B5EF4-FFF2-40B4-BE49-F238E27FC236}">
                <a16:creationId xmlns:a16="http://schemas.microsoft.com/office/drawing/2014/main" id="{13AE4342-9439-4C28-A81F-532FBD628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4034" y="4308236"/>
            <a:ext cx="598814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id-ID" alt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PEMBANGUNAN INFRASTRUKTUR</a:t>
            </a:r>
            <a:endParaRPr lang="en-US" altLang="en-US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Group 71">
            <a:extLst>
              <a:ext uri="{FF2B5EF4-FFF2-40B4-BE49-F238E27FC236}">
                <a16:creationId xmlns:a16="http://schemas.microsoft.com/office/drawing/2014/main" id="{5C882F11-3B3A-4BD8-9CB1-B106BBDC6B06}"/>
              </a:ext>
            </a:extLst>
          </p:cNvPr>
          <p:cNvGrpSpPr>
            <a:grpSpLocks/>
          </p:cNvGrpSpPr>
          <p:nvPr/>
        </p:nvGrpSpPr>
        <p:grpSpPr bwMode="auto">
          <a:xfrm>
            <a:off x="1681447" y="5246735"/>
            <a:ext cx="6643686" cy="1016000"/>
            <a:chOff x="-922990" y="6300064"/>
            <a:chExt cx="2249713" cy="1074265"/>
          </a:xfrm>
        </p:grpSpPr>
        <p:sp>
          <p:nvSpPr>
            <p:cNvPr id="18" name="Parallelogram 6">
              <a:extLst>
                <a:ext uri="{FF2B5EF4-FFF2-40B4-BE49-F238E27FC236}">
                  <a16:creationId xmlns:a16="http://schemas.microsoft.com/office/drawing/2014/main" id="{5C43A79D-8E63-4D59-93CC-2B7865680FBC}"/>
                </a:ext>
              </a:extLst>
            </p:cNvPr>
            <p:cNvSpPr/>
            <p:nvPr/>
          </p:nvSpPr>
          <p:spPr>
            <a:xfrm>
              <a:off x="-922990" y="6300064"/>
              <a:ext cx="2249713" cy="1074265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ectangle 73">
              <a:extLst>
                <a:ext uri="{FF2B5EF4-FFF2-40B4-BE49-F238E27FC236}">
                  <a16:creationId xmlns:a16="http://schemas.microsoft.com/office/drawing/2014/main" id="{AC5CD940-0DFA-45C5-8AE4-BABF61252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07694" y="6613066"/>
              <a:ext cx="1859716" cy="488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DUKUNGAN REGULA</a:t>
              </a:r>
              <a:r>
                <a:rPr lang="id-ID" altLang="en-US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SI</a:t>
              </a:r>
              <a:endParaRPr lang="en-US" altLang="en-US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0" name="Picture 5">
            <a:extLst>
              <a:ext uri="{FF2B5EF4-FFF2-40B4-BE49-F238E27FC236}">
                <a16:creationId xmlns:a16="http://schemas.microsoft.com/office/drawing/2014/main" id="{87C5E18D-DFC8-4091-A05E-901ADE4B3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72" y="5191172"/>
            <a:ext cx="11938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3">
            <a:extLst>
              <a:ext uri="{FF2B5EF4-FFF2-40B4-BE49-F238E27FC236}">
                <a16:creationId xmlns:a16="http://schemas.microsoft.com/office/drawing/2014/main" id="{472E6602-4EC8-4C78-9055-32E7E1DB4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9533965" y="1644196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992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ircle: Hollow 41">
            <a:extLst>
              <a:ext uri="{FF2B5EF4-FFF2-40B4-BE49-F238E27FC236}">
                <a16:creationId xmlns:a16="http://schemas.microsoft.com/office/drawing/2014/main" id="{5E201C5C-1E3F-4438-A268-08442BB4D6ED}"/>
              </a:ext>
            </a:extLst>
          </p:cNvPr>
          <p:cNvSpPr/>
          <p:nvPr/>
        </p:nvSpPr>
        <p:spPr>
          <a:xfrm>
            <a:off x="2742631" y="-1492094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3" name="Circle: Hollow 42">
            <a:extLst>
              <a:ext uri="{FF2B5EF4-FFF2-40B4-BE49-F238E27FC236}">
                <a16:creationId xmlns:a16="http://schemas.microsoft.com/office/drawing/2014/main" id="{94B66A37-9849-453F-BB34-FF3DB417AC5C}"/>
              </a:ext>
            </a:extLst>
          </p:cNvPr>
          <p:cNvSpPr/>
          <p:nvPr/>
        </p:nvSpPr>
        <p:spPr>
          <a:xfrm>
            <a:off x="11068762" y="5115328"/>
            <a:ext cx="2246476" cy="2122934"/>
          </a:xfrm>
          <a:prstGeom prst="donu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E4378DB-D3E5-417E-B001-8A33A0807331}"/>
              </a:ext>
            </a:extLst>
          </p:cNvPr>
          <p:cNvSpPr/>
          <p:nvPr/>
        </p:nvSpPr>
        <p:spPr>
          <a:xfrm>
            <a:off x="-511791" y="5595581"/>
            <a:ext cx="2388358" cy="2333767"/>
          </a:xfrm>
          <a:prstGeom prst="ellipse">
            <a:avLst/>
          </a:prstGeom>
          <a:solidFill>
            <a:srgbClr val="3E5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70CA98-1B50-4B4E-BF89-DACC270E3597}"/>
              </a:ext>
            </a:extLst>
          </p:cNvPr>
          <p:cNvSpPr/>
          <p:nvPr/>
        </p:nvSpPr>
        <p:spPr>
          <a:xfrm>
            <a:off x="3703638" y="268288"/>
            <a:ext cx="1863725" cy="86836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7200" b="1" dirty="0">
                <a:solidFill>
                  <a:schemeClr val="bg1"/>
                </a:solidFill>
                <a:latin typeface="Tw Cen MT" panose="020B0602020104020603" pitchFamily="34" charset="0"/>
                <a:cs typeface="Arial" panose="020B0604020202020204" pitchFamily="34" charset="0"/>
              </a:rPr>
              <a:t>VISI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1A4E3C-AF5D-46E3-8E78-6ECE402B7B94}"/>
              </a:ext>
            </a:extLst>
          </p:cNvPr>
          <p:cNvSpPr/>
          <p:nvPr/>
        </p:nvSpPr>
        <p:spPr>
          <a:xfrm>
            <a:off x="5408613" y="352425"/>
            <a:ext cx="4743450" cy="104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127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2000"/>
              </a:lnSpc>
              <a:spcBef>
                <a:spcPts val="188"/>
              </a:spcBef>
              <a:defRPr/>
            </a:pP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Menjadi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penggerak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utama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ID" altLang="en-US" b="1" dirty="0" err="1">
                <a:solidFill>
                  <a:schemeClr val="accent1">
                    <a:lumMod val="50000"/>
                  </a:schemeClr>
                </a:solidFill>
              </a:rPr>
              <a:t>pertumbuhan</a:t>
            </a:r>
            <a:r>
              <a:rPr lang="en-ID" alt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ID" altLang="en-US" b="1" dirty="0" err="1">
                <a:solidFill>
                  <a:schemeClr val="accent1">
                    <a:lumMod val="50000"/>
                  </a:schemeClr>
                </a:solidFill>
              </a:rPr>
              <a:t>ekonomi</a:t>
            </a:r>
            <a:r>
              <a:rPr lang="en-ID" alt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Indonesia yang 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produktif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kompetitif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inklusif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, dan  </a:t>
            </a:r>
            <a:r>
              <a:rPr lang="en-ID" altLang="en-US" dirty="0" err="1">
                <a:solidFill>
                  <a:schemeClr val="accent1">
                    <a:lumMod val="50000"/>
                  </a:schemeClr>
                </a:solidFill>
              </a:rPr>
              <a:t>berkeadilan</a:t>
            </a:r>
            <a:r>
              <a:rPr lang="en-ID" altLang="en-US" dirty="0">
                <a:solidFill>
                  <a:schemeClr val="accent1">
                    <a:lumMod val="50000"/>
                  </a:schemeClr>
                </a:solidFill>
              </a:rPr>
              <a:t> di Abad ke-21</a:t>
            </a:r>
          </a:p>
        </p:txBody>
      </p:sp>
      <p:grpSp>
        <p:nvGrpSpPr>
          <p:cNvPr id="65541" name="Group 1">
            <a:extLst>
              <a:ext uri="{FF2B5EF4-FFF2-40B4-BE49-F238E27FC236}">
                <a16:creationId xmlns:a16="http://schemas.microsoft.com/office/drawing/2014/main" id="{9CA3EE04-081B-4BCD-A15C-D066B3188918}"/>
              </a:ext>
            </a:extLst>
          </p:cNvPr>
          <p:cNvGrpSpPr>
            <a:grpSpLocks/>
          </p:cNvGrpSpPr>
          <p:nvPr/>
        </p:nvGrpSpPr>
        <p:grpSpPr bwMode="auto">
          <a:xfrm>
            <a:off x="73025" y="2562225"/>
            <a:ext cx="12230100" cy="3729038"/>
            <a:chOff x="1761137" y="3069375"/>
            <a:chExt cx="12229813" cy="372944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225F51B-C756-42D8-8897-512CACD61DFA}"/>
                </a:ext>
              </a:extLst>
            </p:cNvPr>
            <p:cNvSpPr/>
            <p:nvPr/>
          </p:nvSpPr>
          <p:spPr>
            <a:xfrm>
              <a:off x="11046207" y="3155109"/>
              <a:ext cx="2944743" cy="15702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Mengembangkan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proses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bisnis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inti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berbasis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digital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dan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pengelolaan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Sumber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Daya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Manusia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yang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adaptif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sesuai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kemajuan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teknologi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 algn="r">
                <a:defRPr/>
              </a:pP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ECA3633-B361-47D3-9AFB-4B4C7860BC33}"/>
                </a:ext>
              </a:extLst>
            </p:cNvPr>
            <p:cNvSpPr/>
            <p:nvPr/>
          </p:nvSpPr>
          <p:spPr>
            <a:xfrm>
              <a:off x="10020706" y="4844392"/>
              <a:ext cx="3395582" cy="8303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d-ID" sz="1600" dirty="0">
                  <a:solidFill>
                    <a:schemeClr val="accent1">
                      <a:lumMod val="50000"/>
                    </a:schemeClr>
                  </a:solidFill>
                </a:rPr>
                <a:t>Memastikan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belanja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negara yang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berkeadilan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,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efektif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,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efisien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, dan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produktif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515A45C-D6DE-483F-AB33-62741CD14173}"/>
                </a:ext>
              </a:extLst>
            </p:cNvPr>
            <p:cNvSpPr/>
            <p:nvPr/>
          </p:nvSpPr>
          <p:spPr>
            <a:xfrm>
              <a:off x="2810450" y="4814227"/>
              <a:ext cx="2655825" cy="10764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Menerapkan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kebijakan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fiskal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yang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responsif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dan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berkelanjutan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 algn="r">
                <a:defRPr/>
              </a:pP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714E73C-19F6-47CA-BF09-EE90FE87DDF9}"/>
                </a:ext>
              </a:extLst>
            </p:cNvPr>
            <p:cNvSpPr/>
            <p:nvPr/>
          </p:nvSpPr>
          <p:spPr>
            <a:xfrm>
              <a:off x="1761137" y="3069375"/>
              <a:ext cx="2908232" cy="15698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Mencapai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tingkat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pendapatan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negara yang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tinggi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melalui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pelayanan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prima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serta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pengawasan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dan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penegakan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hukum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yang </a:t>
              </a: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efektif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pPr algn="r">
                <a:defRPr/>
              </a:pP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B332DF-6995-42ED-BC87-212541036C3B}"/>
                </a:ext>
              </a:extLst>
            </p:cNvPr>
            <p:cNvSpPr/>
            <p:nvPr/>
          </p:nvSpPr>
          <p:spPr>
            <a:xfrm>
              <a:off x="6855305" y="5968463"/>
              <a:ext cx="3238424" cy="8303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dirty="0" err="1">
                  <a:solidFill>
                    <a:schemeClr val="accent1">
                      <a:lumMod val="50000"/>
                    </a:schemeClr>
                  </a:solidFill>
                </a:rPr>
                <a:t>Mengelola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neraca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keuangan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pusat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yang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inovatif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dengan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</a:rPr>
                <a:t>risiko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</a:rPr>
                <a:t> minimum</a:t>
              </a:r>
            </a:p>
          </p:txBody>
        </p:sp>
      </p:grpSp>
      <p:sp>
        <p:nvSpPr>
          <p:cNvPr id="65542" name="TextBox 14">
            <a:extLst>
              <a:ext uri="{FF2B5EF4-FFF2-40B4-BE49-F238E27FC236}">
                <a16:creationId xmlns:a16="http://schemas.microsoft.com/office/drawing/2014/main" id="{85F5ECE5-3223-4B33-9E52-96610AFB2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362" y="5987693"/>
            <a:ext cx="38655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id-ID" sz="900" dirty="0"/>
              <a:t>Source: www.kemenkeu.go.id</a:t>
            </a:r>
          </a:p>
        </p:txBody>
      </p:sp>
      <p:pic>
        <p:nvPicPr>
          <p:cNvPr id="65543" name="Picture 4">
            <a:extLst>
              <a:ext uri="{FF2B5EF4-FFF2-40B4-BE49-F238E27FC236}">
                <a16:creationId xmlns:a16="http://schemas.microsoft.com/office/drawing/2014/main" id="{48A8CE6B-509F-428A-AF88-7CAF1B713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8" y="1814513"/>
            <a:ext cx="500697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4339692-E403-4D13-9DE3-C2342933E726}"/>
              </a:ext>
            </a:extLst>
          </p:cNvPr>
          <p:cNvCxnSpPr/>
          <p:nvPr/>
        </p:nvCxnSpPr>
        <p:spPr>
          <a:xfrm>
            <a:off x="3608388" y="3151188"/>
            <a:ext cx="1643062" cy="31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FE29727-5815-45A8-A55C-CD31712AC515}"/>
              </a:ext>
            </a:extLst>
          </p:cNvPr>
          <p:cNvCxnSpPr/>
          <p:nvPr/>
        </p:nvCxnSpPr>
        <p:spPr>
          <a:xfrm>
            <a:off x="4430713" y="4606925"/>
            <a:ext cx="11922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A8777D0-4FBF-41D5-8BD8-DFF4D776ED08}"/>
              </a:ext>
            </a:extLst>
          </p:cNvPr>
          <p:cNvCxnSpPr/>
          <p:nvPr/>
        </p:nvCxnSpPr>
        <p:spPr>
          <a:xfrm>
            <a:off x="7988300" y="3154363"/>
            <a:ext cx="5746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2EF9307-6446-42D6-B4DC-F1EAF864E9EA}"/>
              </a:ext>
            </a:extLst>
          </p:cNvPr>
          <p:cNvCxnSpPr/>
          <p:nvPr/>
        </p:nvCxnSpPr>
        <p:spPr>
          <a:xfrm>
            <a:off x="6188075" y="4656138"/>
            <a:ext cx="14017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8D7EE3-1690-4833-9830-5051634D7627}"/>
              </a:ext>
            </a:extLst>
          </p:cNvPr>
          <p:cNvCxnSpPr/>
          <p:nvPr/>
        </p:nvCxnSpPr>
        <p:spPr>
          <a:xfrm>
            <a:off x="6057900" y="5024438"/>
            <a:ext cx="0" cy="381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B7ABFDA-D156-4C8F-A362-17252DF533C2}"/>
              </a:ext>
            </a:extLst>
          </p:cNvPr>
          <p:cNvSpPr/>
          <p:nvPr/>
        </p:nvSpPr>
        <p:spPr>
          <a:xfrm>
            <a:off x="4792663" y="2913063"/>
            <a:ext cx="2395537" cy="869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6000" b="1" dirty="0">
                <a:ln>
                  <a:solidFill>
                    <a:schemeClr val="bg1"/>
                  </a:solidFill>
                </a:ln>
                <a:solidFill>
                  <a:srgbClr val="F36958"/>
                </a:solidFill>
                <a:latin typeface="Tw Cen MT" panose="020B0602020104020603" pitchFamily="34" charset="0"/>
                <a:cs typeface="Arial" panose="020B0604020202020204" pitchFamily="34" charset="0"/>
              </a:rPr>
              <a:t>MISI</a:t>
            </a:r>
          </a:p>
        </p:txBody>
      </p:sp>
      <p:pic>
        <p:nvPicPr>
          <p:cNvPr id="65550" name="Picture 2">
            <a:extLst>
              <a:ext uri="{FF2B5EF4-FFF2-40B4-BE49-F238E27FC236}">
                <a16:creationId xmlns:a16="http://schemas.microsoft.com/office/drawing/2014/main" id="{B4CCFFF1-1647-4763-B93A-C6E76A9199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13" y="2809875"/>
            <a:ext cx="5969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1" name="Picture 3">
            <a:extLst>
              <a:ext uri="{FF2B5EF4-FFF2-40B4-BE49-F238E27FC236}">
                <a16:creationId xmlns:a16="http://schemas.microsoft.com/office/drawing/2014/main" id="{ADC5B347-82AB-43D7-84C7-A6C651C4F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4356100"/>
            <a:ext cx="6000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2" name="Picture 13">
            <a:extLst>
              <a:ext uri="{FF2B5EF4-FFF2-40B4-BE49-F238E27FC236}">
                <a16:creationId xmlns:a16="http://schemas.microsoft.com/office/drawing/2014/main" id="{00E19E8F-7844-475D-B0C7-76996CDB73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889250"/>
            <a:ext cx="523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3" name="Picture 14">
            <a:extLst>
              <a:ext uri="{FF2B5EF4-FFF2-40B4-BE49-F238E27FC236}">
                <a16:creationId xmlns:a16="http://schemas.microsoft.com/office/drawing/2014/main" id="{8D87607B-4362-4962-B277-1023E917F9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50" y="4273550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4" name="Picture 15">
            <a:extLst>
              <a:ext uri="{FF2B5EF4-FFF2-40B4-BE49-F238E27FC236}">
                <a16:creationId xmlns:a16="http://schemas.microsoft.com/office/drawing/2014/main" id="{5FEE0495-970D-4B2B-9D1C-5178D69804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5486400"/>
            <a:ext cx="5270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5" name="Picture 16">
            <a:extLst>
              <a:ext uri="{FF2B5EF4-FFF2-40B4-BE49-F238E27FC236}">
                <a16:creationId xmlns:a16="http://schemas.microsoft.com/office/drawing/2014/main" id="{3165C7F9-96AA-4495-B492-75718D107E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8625"/>
            <a:ext cx="59213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C2F351CE-698D-4403-8343-FE1510FD5228}"/>
              </a:ext>
            </a:extLst>
          </p:cNvPr>
          <p:cNvSpPr/>
          <p:nvPr/>
        </p:nvSpPr>
        <p:spPr>
          <a:xfrm>
            <a:off x="3176588" y="1025525"/>
            <a:ext cx="4743450" cy="4095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altLang="en-US" sz="2100" b="1" spc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KEMENKEU</a:t>
            </a:r>
            <a:r>
              <a:rPr lang="en-US" sz="2100" b="1" spc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5566" name="Picture 40">
            <a:extLst>
              <a:ext uri="{FF2B5EF4-FFF2-40B4-BE49-F238E27FC236}">
                <a16:creationId xmlns:a16="http://schemas.microsoft.com/office/drawing/2014/main" id="{9F59E38C-4A4E-493E-82B7-9E76B751F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" t="37234" r="74001" b="34396"/>
          <a:stretch>
            <a:fillRect/>
          </a:stretch>
        </p:blipFill>
        <p:spPr bwMode="auto">
          <a:xfrm>
            <a:off x="2036763" y="152400"/>
            <a:ext cx="1403350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23">
            <a:extLst>
              <a:ext uri="{FF2B5EF4-FFF2-40B4-BE49-F238E27FC236}">
                <a16:creationId xmlns:a16="http://schemas.microsoft.com/office/drawing/2014/main" id="{6E5A16C1-A595-4C2F-B7B0-B570131BD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995" y="6491288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60" name="Picture 6">
            <a:extLst>
              <a:ext uri="{FF2B5EF4-FFF2-40B4-BE49-F238E27FC236}">
                <a16:creationId xmlns:a16="http://schemas.microsoft.com/office/drawing/2014/main" id="{D04E7DBC-5FE9-4320-BAD4-EAFE82871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78" b="93832" l="6667" r="90000">
                        <a14:foregroundMark x1="44167" y1="15514" x2="44167" y2="15514"/>
                        <a14:foregroundMark x1="58333" y1="17570" x2="58333" y2="17570"/>
                        <a14:foregroundMark x1="55417" y1="20935" x2="55417" y2="20935"/>
                        <a14:foregroundMark x1="37917" y1="21495" x2="37917" y2="21495"/>
                        <a14:foregroundMark x1="43750" y1="23551" x2="43750" y2="23551"/>
                        <a14:foregroundMark x1="80833" y1="20374" x2="80833" y2="20374"/>
                        <a14:foregroundMark x1="79167" y1="3738" x2="79167" y2="3738"/>
                        <a14:foregroundMark x1="53333" y1="14579" x2="53333" y2="14579"/>
                        <a14:foregroundMark x1="42500" y1="21308" x2="42500" y2="21308"/>
                        <a14:foregroundMark x1="52500" y1="36636" x2="52500" y2="36636"/>
                        <a14:foregroundMark x1="60417" y1="35327" x2="60417" y2="35327"/>
                        <a14:foregroundMark x1="47500" y1="20748" x2="47500" y2="20748"/>
                        <a14:foregroundMark x1="35833" y1="20748" x2="35833" y2="20748"/>
                        <a14:foregroundMark x1="37083" y1="24860" x2="37083" y2="24860"/>
                        <a14:foregroundMark x1="34583" y1="36075" x2="34583" y2="36075"/>
                        <a14:foregroundMark x1="21667" y1="37009" x2="21667" y2="37009"/>
                        <a14:foregroundMark x1="11250" y1="47477" x2="11250" y2="47477"/>
                        <a14:foregroundMark x1="8333" y1="48224" x2="8333" y2="48224"/>
                        <a14:foregroundMark x1="13750" y1="47850" x2="13750" y2="47850"/>
                        <a14:foregroundMark x1="22500" y1="40374" x2="22500" y2="40374"/>
                        <a14:foregroundMark x1="6667" y1="51589" x2="6667" y2="51589"/>
                        <a14:foregroundMark x1="65000" y1="44112" x2="65000" y2="44112"/>
                        <a14:foregroundMark x1="34167" y1="88037" x2="34167" y2="88037"/>
                        <a14:foregroundMark x1="32917" y1="93832" x2="32917" y2="938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143" y="1169359"/>
            <a:ext cx="1934102" cy="431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1" name="Picture 9">
            <a:extLst>
              <a:ext uri="{FF2B5EF4-FFF2-40B4-BE49-F238E27FC236}">
                <a16:creationId xmlns:a16="http://schemas.microsoft.com/office/drawing/2014/main" id="{23C0FA4B-0F21-462E-B12C-43E5DB98B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24" b="96269" l="9910" r="95946">
                        <a14:foregroundMark x1="46171" y1="5224" x2="46171" y2="5224"/>
                        <a14:foregroundMark x1="42342" y1="18284" x2="42342" y2="18284"/>
                        <a14:foregroundMark x1="23423" y1="90485" x2="23423" y2="90485"/>
                        <a14:foregroundMark x1="21396" y1="94030" x2="21396" y2="94030"/>
                        <a14:foregroundMark x1="66892" y1="96455" x2="66892" y2="96455"/>
                        <a14:foregroundMark x1="90991" y1="48134" x2="90991" y2="48134"/>
                        <a14:foregroundMark x1="95946" y1="31530" x2="95946" y2="31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53" y="1548771"/>
            <a:ext cx="3235592" cy="399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2" name="Picture 8">
            <a:extLst>
              <a:ext uri="{FF2B5EF4-FFF2-40B4-BE49-F238E27FC236}">
                <a16:creationId xmlns:a16="http://schemas.microsoft.com/office/drawing/2014/main" id="{8672DCE3-25DD-4CD6-9E90-BD76A2315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3" b="96506" l="4460" r="93654">
                        <a14:foregroundMark x1="63122" y1="4493" x2="63122" y2="4493"/>
                        <a14:foregroundMark x1="65352" y1="20133" x2="65352" y2="20133"/>
                        <a14:foregroundMark x1="71527" y1="18469" x2="71527" y2="18469"/>
                        <a14:foregroundMark x1="73242" y1="19301" x2="73242" y2="19301"/>
                        <a14:foregroundMark x1="71527" y1="20133" x2="71527" y2="20133"/>
                        <a14:foregroundMark x1="64322" y1="18636" x2="64322" y2="18636"/>
                        <a14:foregroundMark x1="63122" y1="19634" x2="63122" y2="19634"/>
                        <a14:foregroundMark x1="66724" y1="27121" x2="66724" y2="27121"/>
                        <a14:foregroundMark x1="66552" y1="28120" x2="66552" y2="28120"/>
                        <a14:foregroundMark x1="90566" y1="21131" x2="90566" y2="21131"/>
                        <a14:foregroundMark x1="93825" y1="21298" x2="93825" y2="21298"/>
                        <a14:foregroundMark x1="87822" y1="23295" x2="87822" y2="23295"/>
                        <a14:foregroundMark x1="8233" y1="46423" x2="8233" y2="46423"/>
                        <a14:foregroundMark x1="4460" y1="49085" x2="4460" y2="49085"/>
                        <a14:foregroundMark x1="73070" y1="21797" x2="73070" y2="21797"/>
                        <a14:foregroundMark x1="66895" y1="36938" x2="66895" y2="36938"/>
                        <a14:foregroundMark x1="63979" y1="92180" x2="63979" y2="92180"/>
                        <a14:foregroundMark x1="65352" y1="96506" x2="65352" y2="965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61" y="1482097"/>
            <a:ext cx="3802391" cy="391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6C07D63-744A-4926-9B8A-AEE766ABAD11}"/>
              </a:ext>
            </a:extLst>
          </p:cNvPr>
          <p:cNvSpPr txBox="1">
            <a:spLocks/>
          </p:cNvSpPr>
          <p:nvPr/>
        </p:nvSpPr>
        <p:spPr>
          <a:xfrm>
            <a:off x="386833" y="149393"/>
            <a:ext cx="10607232" cy="1195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spc="300" dirty="0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Mari </a:t>
            </a:r>
            <a:r>
              <a:rPr lang="en-US" sz="4000" spc="300" dirty="0" err="1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Sukseskan</a:t>
            </a:r>
            <a:r>
              <a:rPr lang="en-US" sz="4000" spc="300" dirty="0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Program</a:t>
            </a:r>
            <a:br>
              <a:rPr lang="id-ID" sz="4000" spc="300" dirty="0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en-US" sz="4000" spc="300" dirty="0" err="1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Manajemen</a:t>
            </a:r>
            <a:r>
              <a:rPr lang="en-US" sz="4000" spc="300" dirty="0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spc="300" dirty="0" err="1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Talenta</a:t>
            </a:r>
            <a:r>
              <a:rPr lang="en-US" sz="4000" spc="300" dirty="0">
                <a:solidFill>
                  <a:schemeClr val="tx2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Nasional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AA6CC852-1F10-41FA-A637-0AF16963C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793" y="6436975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0543B2-5A0E-4CBA-B7DD-14304B328170}"/>
              </a:ext>
            </a:extLst>
          </p:cNvPr>
          <p:cNvSpPr txBox="1">
            <a:spLocks/>
          </p:cNvSpPr>
          <p:nvPr/>
        </p:nvSpPr>
        <p:spPr>
          <a:xfrm>
            <a:off x="1541277" y="5300160"/>
            <a:ext cx="8612372" cy="1195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000" spc="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SDM </a:t>
            </a:r>
            <a:r>
              <a:rPr lang="en-US" sz="4000" spc="3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Unggul</a:t>
            </a:r>
            <a:r>
              <a:rPr lang="en-US" sz="4000" spc="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Indonesia </a:t>
            </a:r>
            <a:r>
              <a:rPr lang="en-US" sz="4000" spc="3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Maju</a:t>
            </a:r>
            <a:endParaRPr lang="en-US" sz="4000" spc="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ircle: Hollow 4">
            <a:extLst>
              <a:ext uri="{FF2B5EF4-FFF2-40B4-BE49-F238E27FC236}">
                <a16:creationId xmlns:a16="http://schemas.microsoft.com/office/drawing/2014/main" id="{7CEDE225-0E37-42E9-9485-78DF1DAC235B}"/>
              </a:ext>
            </a:extLst>
          </p:cNvPr>
          <p:cNvSpPr/>
          <p:nvPr/>
        </p:nvSpPr>
        <p:spPr>
          <a:xfrm>
            <a:off x="7287448" y="-1321592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CCEF0130-FC60-4146-BB1A-FD509CE74D62}"/>
              </a:ext>
            </a:extLst>
          </p:cNvPr>
          <p:cNvSpPr/>
          <p:nvPr/>
        </p:nvSpPr>
        <p:spPr>
          <a:xfrm>
            <a:off x="-1387824" y="2308592"/>
            <a:ext cx="2246476" cy="2122934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08AA7E3-AF74-445E-8358-1D56D9F43BB1}"/>
              </a:ext>
            </a:extLst>
          </p:cNvPr>
          <p:cNvSpPr/>
          <p:nvPr/>
        </p:nvSpPr>
        <p:spPr>
          <a:xfrm>
            <a:off x="10007415" y="5174323"/>
            <a:ext cx="2388358" cy="2333767"/>
          </a:xfrm>
          <a:prstGeom prst="ellipse">
            <a:avLst/>
          </a:prstGeom>
          <a:solidFill>
            <a:srgbClr val="3E5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859E5FDC-56D3-4299-A878-13014DD94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43" y="1468588"/>
            <a:ext cx="5474452" cy="452886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210036" y="959606"/>
            <a:ext cx="4917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>
                <a:solidFill>
                  <a:schemeClr val="accent1">
                    <a:lumMod val="50000"/>
                  </a:schemeClr>
                </a:solidFill>
              </a:rPr>
              <a:t>Hubungi</a:t>
            </a:r>
            <a:r>
              <a:rPr lang="id-ID" sz="6000" dirty="0">
                <a:solidFill>
                  <a:srgbClr val="380193"/>
                </a:solidFill>
              </a:rPr>
              <a:t> </a:t>
            </a:r>
            <a:r>
              <a:rPr lang="id-ID" sz="6000" dirty="0">
                <a:solidFill>
                  <a:srgbClr val="F5AF01"/>
                </a:solidFill>
              </a:rPr>
              <a:t>Kami</a:t>
            </a:r>
          </a:p>
        </p:txBody>
      </p:sp>
      <p:pic>
        <p:nvPicPr>
          <p:cNvPr id="30" name="Picture 4" descr="Image result for instagram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91" y="2399372"/>
            <a:ext cx="345060" cy="34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Image result for twitter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651" y="3089466"/>
            <a:ext cx="654040" cy="65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Image result for phone png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977" y="4103548"/>
            <a:ext cx="444816" cy="4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793" y="501016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765701" y="2344322"/>
            <a:ext cx="2997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accent1">
                    <a:lumMod val="50000"/>
                  </a:schemeClr>
                </a:solidFill>
              </a:rPr>
              <a:t>@kemenkeuri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398683" y="3184666"/>
            <a:ext cx="2997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accent1">
                    <a:lumMod val="50000"/>
                  </a:schemeClr>
                </a:solidFill>
              </a:rPr>
              <a:t>@kemenkeuRI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6675" y="4080158"/>
            <a:ext cx="2997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accent1">
                    <a:lumMod val="50000"/>
                  </a:schemeClr>
                </a:solidFill>
              </a:rPr>
              <a:t>021-3449230 (6288)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16281" y="5001030"/>
            <a:ext cx="2997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accent1">
                    <a:lumMod val="50000"/>
                  </a:schemeClr>
                </a:solidFill>
              </a:rPr>
              <a:t>www.kemenkeu.go.id 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5001065" y="1975269"/>
            <a:ext cx="5265738" cy="0"/>
          </a:xfrm>
          <a:prstGeom prst="line">
            <a:avLst/>
          </a:prstGeom>
          <a:ln>
            <a:solidFill>
              <a:srgbClr val="F5A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20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ircle: Hollow 4">
            <a:extLst>
              <a:ext uri="{FF2B5EF4-FFF2-40B4-BE49-F238E27FC236}">
                <a16:creationId xmlns:a16="http://schemas.microsoft.com/office/drawing/2014/main" id="{7CEDE225-0E37-42E9-9485-78DF1DAC235B}"/>
              </a:ext>
            </a:extLst>
          </p:cNvPr>
          <p:cNvSpPr/>
          <p:nvPr/>
        </p:nvSpPr>
        <p:spPr>
          <a:xfrm>
            <a:off x="2742631" y="-1492094"/>
            <a:ext cx="2520000" cy="2520000"/>
          </a:xfrm>
          <a:prstGeom prst="donut">
            <a:avLst/>
          </a:prstGeom>
          <a:solidFill>
            <a:srgbClr val="CD49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CCEF0130-FC60-4146-BB1A-FD509CE74D62}"/>
              </a:ext>
            </a:extLst>
          </p:cNvPr>
          <p:cNvSpPr/>
          <p:nvPr/>
        </p:nvSpPr>
        <p:spPr>
          <a:xfrm>
            <a:off x="11068762" y="5115328"/>
            <a:ext cx="2246476" cy="2122934"/>
          </a:xfrm>
          <a:prstGeom prst="donut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08AA7E3-AF74-445E-8358-1D56D9F43BB1}"/>
              </a:ext>
            </a:extLst>
          </p:cNvPr>
          <p:cNvSpPr/>
          <p:nvPr/>
        </p:nvSpPr>
        <p:spPr>
          <a:xfrm>
            <a:off x="-511791" y="5595581"/>
            <a:ext cx="2388358" cy="2333767"/>
          </a:xfrm>
          <a:prstGeom prst="ellipse">
            <a:avLst/>
          </a:prstGeom>
          <a:solidFill>
            <a:srgbClr val="3E5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1E9986-5469-4E8C-88CE-121065F06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0719" y="417109"/>
            <a:ext cx="3723975" cy="1325563"/>
          </a:xfrm>
        </p:spPr>
        <p:txBody>
          <a:bodyPr>
            <a:normAutofit fontScale="90000"/>
          </a:bodyPr>
          <a:lstStyle/>
          <a:p>
            <a:r>
              <a:rPr lang="id-ID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OVERVIEW ORGANISASI</a:t>
            </a:r>
            <a:endParaRPr lang="en-ID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859E5FDC-56D3-4299-A878-13014DD94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3045" y="6341207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9533965" y="1926583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4"/>
          <p:cNvSpPr txBox="1">
            <a:spLocks noChangeArrowheads="1"/>
          </p:cNvSpPr>
          <p:nvPr/>
        </p:nvSpPr>
        <p:spPr bwMode="auto">
          <a:xfrm>
            <a:off x="85725" y="6057900"/>
            <a:ext cx="38655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d-ID" altLang="id-ID" sz="900">
                <a:solidFill>
                  <a:schemeClr val="bg1"/>
                </a:solidFill>
                <a:latin typeface="Arial" panose="020B0604020202020204" pitchFamily="34" charset="0"/>
              </a:rPr>
              <a:t>Source: www.kemenkeu.go.id</a:t>
            </a:r>
          </a:p>
        </p:txBody>
      </p:sp>
      <p:sp>
        <p:nvSpPr>
          <p:cNvPr id="29" name="TextBox 37"/>
          <p:cNvSpPr txBox="1">
            <a:spLocks noChangeArrowheads="1"/>
          </p:cNvSpPr>
          <p:nvPr/>
        </p:nvSpPr>
        <p:spPr bwMode="auto">
          <a:xfrm>
            <a:off x="881063" y="1647825"/>
            <a:ext cx="2713037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d-ID" altLang="id-ID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Kantor Pusat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19     Eselon 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116   Eselon II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470   Eselon III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1660 Eselon IV</a:t>
            </a:r>
          </a:p>
        </p:txBody>
      </p:sp>
      <p:sp>
        <p:nvSpPr>
          <p:cNvPr id="30" name="TextBox 38"/>
          <p:cNvSpPr txBox="1">
            <a:spLocks noChangeArrowheads="1"/>
          </p:cNvSpPr>
          <p:nvPr/>
        </p:nvSpPr>
        <p:spPr bwMode="auto">
          <a:xfrm>
            <a:off x="3344908" y="1491702"/>
            <a:ext cx="2713038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d-ID" altLang="id-ID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Instansi Vertikal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109         Eselon II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1354	Eselon III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8103	Eselon IV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d-ID" altLang="id-ID" sz="1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2957	Eselon V</a:t>
            </a:r>
          </a:p>
        </p:txBody>
      </p:sp>
      <p:pic>
        <p:nvPicPr>
          <p:cNvPr id="31" name="Picture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036094"/>
            <a:ext cx="3513138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Line Callout 1 31"/>
          <p:cNvSpPr/>
          <p:nvPr/>
        </p:nvSpPr>
        <p:spPr>
          <a:xfrm rot="16200000">
            <a:off x="4055316" y="918207"/>
            <a:ext cx="1354138" cy="2444750"/>
          </a:xfrm>
          <a:prstGeom prst="borderCallout1">
            <a:avLst>
              <a:gd name="adj1" fmla="val 18750"/>
              <a:gd name="adj2" fmla="val -8333"/>
              <a:gd name="adj3" fmla="val 19791"/>
              <a:gd name="adj4" fmla="val -27174"/>
            </a:avLst>
          </a:prstGeom>
          <a:noFill/>
          <a:ln w="28575" cap="flat" cmpd="sng" algn="ctr">
            <a:solidFill>
              <a:srgbClr val="FFB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bg1"/>
              </a:solidFill>
            </a:endParaRPr>
          </a:p>
        </p:txBody>
      </p:sp>
      <p:sp>
        <p:nvSpPr>
          <p:cNvPr id="33" name="Line Callout 2 32"/>
          <p:cNvSpPr/>
          <p:nvPr/>
        </p:nvSpPr>
        <p:spPr>
          <a:xfrm rot="10800000">
            <a:off x="582613" y="1627188"/>
            <a:ext cx="2206625" cy="1398587"/>
          </a:xfrm>
          <a:prstGeom prst="borderCallout2">
            <a:avLst>
              <a:gd name="adj1" fmla="val 93459"/>
              <a:gd name="adj2" fmla="val -7017"/>
              <a:gd name="adj3" fmla="val 93459"/>
              <a:gd name="adj4" fmla="val -17325"/>
              <a:gd name="adj5" fmla="val -57671"/>
              <a:gd name="adj6" fmla="val -30220"/>
            </a:avLst>
          </a:prstGeom>
          <a:noFill/>
          <a:ln w="25400" cap="flat" cmpd="sng" algn="ctr">
            <a:solidFill>
              <a:srgbClr val="FFB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4" name="Group 41"/>
          <p:cNvGrpSpPr>
            <a:grpSpLocks/>
          </p:cNvGrpSpPr>
          <p:nvPr/>
        </p:nvGrpSpPr>
        <p:grpSpPr bwMode="auto">
          <a:xfrm>
            <a:off x="6546850" y="4165600"/>
            <a:ext cx="5078413" cy="1824038"/>
            <a:chOff x="120636" y="4024538"/>
            <a:chExt cx="3472188" cy="1823812"/>
          </a:xfrm>
        </p:grpSpPr>
        <p:sp>
          <p:nvSpPr>
            <p:cNvPr id="35" name="Flowchart: Connector 34"/>
            <p:cNvSpPr/>
            <p:nvPr/>
          </p:nvSpPr>
          <p:spPr>
            <a:xfrm>
              <a:off x="127148" y="4173745"/>
              <a:ext cx="108540" cy="144445"/>
            </a:xfrm>
            <a:prstGeom prst="flowChartConnector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42201" y="4024538"/>
              <a:ext cx="1602047" cy="3587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Sekretariat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Jenderal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254140" y="4291205"/>
              <a:ext cx="1376284" cy="36031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Ditjen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Anggaran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256311" y="4554697"/>
              <a:ext cx="1110362" cy="36031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Ditjen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Pajak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120636" y="4410253"/>
              <a:ext cx="106369" cy="142857"/>
            </a:xfrm>
            <a:prstGeom prst="flowChartConnector">
              <a:avLst/>
            </a:prstGeom>
            <a:solidFill>
              <a:srgbClr val="17BFB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127148" y="4664222"/>
              <a:ext cx="107455" cy="142857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55225" y="4797555"/>
              <a:ext cx="1699733" cy="35873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Ditjen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Bea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dan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Cukai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51969" y="5040412"/>
              <a:ext cx="1809358" cy="36031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Ditjen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Perbendaharaan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259567" y="5254699"/>
              <a:ext cx="1937435" cy="36031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Ditjen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Kekayaan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Negara</a:t>
              </a:r>
            </a:p>
          </p:txBody>
        </p:sp>
        <p:sp>
          <p:nvSpPr>
            <p:cNvPr id="44" name="Flowchart: Connector 43"/>
            <p:cNvSpPr/>
            <p:nvPr/>
          </p:nvSpPr>
          <p:spPr>
            <a:xfrm>
              <a:off x="120636" y="4881682"/>
              <a:ext cx="107455" cy="142857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5" name="Flowchart: Connector 44"/>
            <p:cNvSpPr/>
            <p:nvPr/>
          </p:nvSpPr>
          <p:spPr>
            <a:xfrm>
              <a:off x="123893" y="5148349"/>
              <a:ext cx="108540" cy="144445"/>
            </a:xfrm>
            <a:prstGeom prst="flowChartConnector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6" name="Flowchart: Connector 45"/>
            <p:cNvSpPr/>
            <p:nvPr/>
          </p:nvSpPr>
          <p:spPr>
            <a:xfrm>
              <a:off x="126063" y="5395968"/>
              <a:ext cx="108540" cy="144445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263909" y="5488032"/>
              <a:ext cx="2215297" cy="36031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bg1"/>
                  </a:solidFill>
                </a:rPr>
                <a:t>Ditjen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Perimbangan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Keuangan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1761758" y="4402316"/>
              <a:ext cx="1679111" cy="36031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Inspektorat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Jenderal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9" name="Flowchart: Connector 48"/>
            <p:cNvSpPr/>
            <p:nvPr/>
          </p:nvSpPr>
          <p:spPr>
            <a:xfrm>
              <a:off x="126063" y="5605492"/>
              <a:ext cx="108540" cy="144445"/>
            </a:xfrm>
            <a:prstGeom prst="flowChartConnector">
              <a:avLst/>
            </a:prstGeom>
            <a:solidFill>
              <a:srgbClr val="17BFB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0" name="Flowchart: Connector 49"/>
            <p:cNvSpPr/>
            <p:nvPr/>
          </p:nvSpPr>
          <p:spPr>
            <a:xfrm>
              <a:off x="1668413" y="4176919"/>
              <a:ext cx="117223" cy="144445"/>
            </a:xfrm>
            <a:prstGeom prst="flowChartConnector">
              <a:avLst/>
            </a:prstGeom>
            <a:solidFill>
              <a:srgbClr val="17BFB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1" name="Flowchart: Connector 50"/>
            <p:cNvSpPr/>
            <p:nvPr/>
          </p:nvSpPr>
          <p:spPr>
            <a:xfrm>
              <a:off x="1674926" y="4522951"/>
              <a:ext cx="107455" cy="144445"/>
            </a:xfrm>
            <a:prstGeom prst="flowChartConnector">
              <a:avLst/>
            </a:prstGeom>
            <a:solidFill>
              <a:srgbClr val="17BFB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1751989" y="4673746"/>
              <a:ext cx="1840835" cy="36031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Badan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Kebijakan</a:t>
              </a:r>
              <a:r>
                <a:rPr lang="en-US" sz="12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accent1">
                      <a:lumMod val="50000"/>
                    </a:schemeClr>
                  </a:solidFill>
                </a:rPr>
                <a:t>Fiskal</a:t>
              </a:r>
              <a:endParaRPr lang="en-US" sz="12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53" name="Flowchart: Connector 52"/>
            <p:cNvSpPr/>
            <p:nvPr/>
          </p:nvSpPr>
          <p:spPr>
            <a:xfrm>
              <a:off x="1667328" y="5045175"/>
              <a:ext cx="107454" cy="144444"/>
            </a:xfrm>
            <a:prstGeom prst="flowChartConnector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Flowchart: Connector 53"/>
            <p:cNvSpPr/>
            <p:nvPr/>
          </p:nvSpPr>
          <p:spPr>
            <a:xfrm>
              <a:off x="1668413" y="4780094"/>
              <a:ext cx="106369" cy="144445"/>
            </a:xfrm>
            <a:prstGeom prst="flowChartConnector">
              <a:avLst/>
            </a:prstGeom>
            <a:solidFill>
              <a:srgbClr val="17BFB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8931275" y="5146675"/>
            <a:ext cx="2543175" cy="3603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Badan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Pendidikan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Pelatihan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Keuangan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8945563" y="4213225"/>
            <a:ext cx="2776537" cy="3603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Ditjen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Pengelolaan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Pembiayaan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Risiko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2051050"/>
            <a:ext cx="5684837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921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6184D24-96BE-4ADF-BA6B-DB9E236D1FFF}"/>
              </a:ext>
            </a:extLst>
          </p:cNvPr>
          <p:cNvSpPr/>
          <p:nvPr/>
        </p:nvSpPr>
        <p:spPr>
          <a:xfrm>
            <a:off x="-489092" y="-92807"/>
            <a:ext cx="9399060" cy="1484492"/>
          </a:xfrm>
          <a:custGeom>
            <a:avLst/>
            <a:gdLst>
              <a:gd name="connsiteX0" fmla="*/ 499031 w 9399060"/>
              <a:gd name="connsiteY0" fmla="*/ 1215929 h 1484492"/>
              <a:gd name="connsiteX1" fmla="*/ 1453188 w 9399060"/>
              <a:gd name="connsiteY1" fmla="*/ 1205990 h 1484492"/>
              <a:gd name="connsiteX2" fmla="*/ 2616066 w 9399060"/>
              <a:gd name="connsiteY2" fmla="*/ 1484285 h 1484492"/>
              <a:gd name="connsiteX3" fmla="*/ 3391318 w 9399060"/>
              <a:gd name="connsiteY3" fmla="*/ 1156294 h 1484492"/>
              <a:gd name="connsiteX4" fmla="*/ 4415049 w 9399060"/>
              <a:gd name="connsiteY4" fmla="*/ 1245746 h 1484492"/>
              <a:gd name="connsiteX5" fmla="*/ 5220118 w 9399060"/>
              <a:gd name="connsiteY5" fmla="*/ 1046964 h 1484492"/>
              <a:gd name="connsiteX6" fmla="*/ 6551962 w 9399060"/>
              <a:gd name="connsiteY6" fmla="*/ 1046964 h 1484492"/>
              <a:gd name="connsiteX7" fmla="*/ 7038979 w 9399060"/>
              <a:gd name="connsiteY7" fmla="*/ 997268 h 1484492"/>
              <a:gd name="connsiteX8" fmla="*/ 7804292 w 9399060"/>
              <a:gd name="connsiteY8" fmla="*/ 997268 h 1484492"/>
              <a:gd name="connsiteX9" fmla="*/ 8559666 w 9399060"/>
              <a:gd name="connsiteY9" fmla="*/ 977390 h 1484492"/>
              <a:gd name="connsiteX10" fmla="*/ 9126196 w 9399060"/>
              <a:gd name="connsiteY10" fmla="*/ 589764 h 1484492"/>
              <a:gd name="connsiteX11" fmla="*/ 9225588 w 9399060"/>
              <a:gd name="connsiteY11" fmla="*/ 102746 h 1484492"/>
              <a:gd name="connsiteX12" fmla="*/ 6770622 w 9399060"/>
              <a:gd name="connsiteY12" fmla="*/ 92807 h 1484492"/>
              <a:gd name="connsiteX13" fmla="*/ 499031 w 9399060"/>
              <a:gd name="connsiteY13" fmla="*/ 82868 h 1484492"/>
              <a:gd name="connsiteX14" fmla="*/ 499031 w 9399060"/>
              <a:gd name="connsiteY14" fmla="*/ 1215929 h 148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99060" h="1484492">
                <a:moveTo>
                  <a:pt x="499031" y="1215929"/>
                </a:moveTo>
                <a:cubicBezTo>
                  <a:pt x="658057" y="1403116"/>
                  <a:pt x="1100349" y="1161264"/>
                  <a:pt x="1453188" y="1205990"/>
                </a:cubicBezTo>
                <a:cubicBezTo>
                  <a:pt x="1806027" y="1250716"/>
                  <a:pt x="2293044" y="1492568"/>
                  <a:pt x="2616066" y="1484285"/>
                </a:cubicBezTo>
                <a:cubicBezTo>
                  <a:pt x="2939088" y="1476002"/>
                  <a:pt x="3091487" y="1196051"/>
                  <a:pt x="3391318" y="1156294"/>
                </a:cubicBezTo>
                <a:cubicBezTo>
                  <a:pt x="3691149" y="1116537"/>
                  <a:pt x="4110249" y="1263968"/>
                  <a:pt x="4415049" y="1245746"/>
                </a:cubicBezTo>
                <a:cubicBezTo>
                  <a:pt x="4719849" y="1227524"/>
                  <a:pt x="4863966" y="1080094"/>
                  <a:pt x="5220118" y="1046964"/>
                </a:cubicBezTo>
                <a:cubicBezTo>
                  <a:pt x="5576270" y="1013834"/>
                  <a:pt x="6248819" y="1055247"/>
                  <a:pt x="6551962" y="1046964"/>
                </a:cubicBezTo>
                <a:cubicBezTo>
                  <a:pt x="6855105" y="1038681"/>
                  <a:pt x="6830257" y="1005551"/>
                  <a:pt x="7038979" y="997268"/>
                </a:cubicBezTo>
                <a:cubicBezTo>
                  <a:pt x="7247701" y="988985"/>
                  <a:pt x="7550844" y="1000581"/>
                  <a:pt x="7804292" y="997268"/>
                </a:cubicBezTo>
                <a:cubicBezTo>
                  <a:pt x="8057740" y="993955"/>
                  <a:pt x="8339349" y="1045307"/>
                  <a:pt x="8559666" y="977390"/>
                </a:cubicBezTo>
                <a:cubicBezTo>
                  <a:pt x="8779983" y="909473"/>
                  <a:pt x="9015209" y="735538"/>
                  <a:pt x="9126196" y="589764"/>
                </a:cubicBezTo>
                <a:cubicBezTo>
                  <a:pt x="9237183" y="443990"/>
                  <a:pt x="9618184" y="185572"/>
                  <a:pt x="9225588" y="102746"/>
                </a:cubicBezTo>
                <a:cubicBezTo>
                  <a:pt x="8832992" y="19920"/>
                  <a:pt x="6770622" y="92807"/>
                  <a:pt x="6770622" y="92807"/>
                </a:cubicBezTo>
                <a:cubicBezTo>
                  <a:pt x="5316196" y="89494"/>
                  <a:pt x="1537670" y="-107632"/>
                  <a:pt x="499031" y="82868"/>
                </a:cubicBezTo>
                <a:cubicBezTo>
                  <a:pt x="-539608" y="273368"/>
                  <a:pt x="340005" y="1028742"/>
                  <a:pt x="499031" y="1215929"/>
                </a:cubicBezTo>
                <a:close/>
              </a:path>
            </a:pathLst>
          </a:cu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985308" y="1454777"/>
            <a:ext cx="3775466" cy="1957481"/>
            <a:chOff x="2560713" y="4289324"/>
            <a:chExt cx="3775466" cy="1957481"/>
          </a:xfrm>
        </p:grpSpPr>
        <p:grpSp>
          <p:nvGrpSpPr>
            <p:cNvPr id="30" name="Group 29"/>
            <p:cNvGrpSpPr/>
            <p:nvPr/>
          </p:nvGrpSpPr>
          <p:grpSpPr>
            <a:xfrm>
              <a:off x="2560713" y="4289324"/>
              <a:ext cx="3775466" cy="1373082"/>
              <a:chOff x="2460981" y="5250224"/>
              <a:chExt cx="3775466" cy="1373082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03951" y="5357564"/>
                <a:ext cx="3354405" cy="1205878"/>
              </a:xfrm>
              <a:prstGeom prst="rect">
                <a:avLst/>
              </a:prstGeom>
            </p:spPr>
          </p:pic>
          <p:grpSp>
            <p:nvGrpSpPr>
              <p:cNvPr id="4" name="Group 39"/>
              <p:cNvGrpSpPr>
                <a:grpSpLocks/>
              </p:cNvGrpSpPr>
              <p:nvPr/>
            </p:nvGrpSpPr>
            <p:grpSpPr bwMode="auto">
              <a:xfrm>
                <a:off x="2460981" y="5250224"/>
                <a:ext cx="3775466" cy="1373082"/>
                <a:chOff x="15939" y="4281476"/>
                <a:chExt cx="4281636" cy="1643333"/>
              </a:xfrm>
            </p:grpSpPr>
            <p:sp>
              <p:nvSpPr>
                <p:cNvPr id="8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2116115" y="4291001"/>
                  <a:ext cx="728662" cy="312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100" b="1" dirty="0">
                      <a:solidFill>
                        <a:srgbClr val="0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Gen X</a:t>
                  </a:r>
                </a:p>
              </p:txBody>
            </p:sp>
            <p:sp>
              <p:nvSpPr>
                <p:cNvPr id="9" name="TextBox 27"/>
                <p:cNvSpPr txBox="1">
                  <a:spLocks noChangeArrowheads="1"/>
                </p:cNvSpPr>
                <p:nvPr/>
              </p:nvSpPr>
              <p:spPr bwMode="auto">
                <a:xfrm>
                  <a:off x="2880712" y="4292062"/>
                  <a:ext cx="1416863" cy="3134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altLang="en-US" sz="1100" b="1" dirty="0">
                      <a:solidFill>
                        <a:srgbClr val="000000"/>
                      </a:solidFill>
                      <a:cs typeface="Courier New" pitchFamily="49" charset="0"/>
                    </a:rPr>
                    <a:t>Baby</a:t>
                  </a:r>
                  <a:r>
                    <a:rPr lang="en-US" altLang="en-US" sz="1050" b="1" dirty="0">
                      <a:solidFill>
                        <a:srgbClr val="000000"/>
                      </a:solidFill>
                      <a:cs typeface="Courier New" pitchFamily="49" charset="0"/>
                    </a:rPr>
                    <a:t> </a:t>
                  </a:r>
                  <a:r>
                    <a:rPr lang="en-US" altLang="en-US" sz="1100" b="1" dirty="0">
                      <a:solidFill>
                        <a:srgbClr val="000000"/>
                      </a:solidFill>
                      <a:cs typeface="Courier New" pitchFamily="49" charset="0"/>
                    </a:rPr>
                    <a:t>Boomer</a:t>
                  </a:r>
                </a:p>
              </p:txBody>
            </p:sp>
            <p:sp>
              <p:nvSpPr>
                <p:cNvPr id="10" name="TextBox 28"/>
                <p:cNvSpPr txBox="1">
                  <a:spLocks noChangeArrowheads="1"/>
                </p:cNvSpPr>
                <p:nvPr/>
              </p:nvSpPr>
              <p:spPr bwMode="auto">
                <a:xfrm>
                  <a:off x="973065" y="5593405"/>
                  <a:ext cx="1058862" cy="331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200" b="1" dirty="0">
                      <a:solidFill>
                        <a:srgbClr val="C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42%</a:t>
                  </a:r>
                </a:p>
              </p:txBody>
            </p:sp>
            <p:sp>
              <p:nvSpPr>
                <p:cNvPr id="11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2047535" y="5592721"/>
                  <a:ext cx="941388" cy="331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200" b="1" dirty="0">
                      <a:solidFill>
                        <a:srgbClr val="C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30%</a:t>
                  </a:r>
                </a:p>
              </p:txBody>
            </p:sp>
            <p:sp>
              <p:nvSpPr>
                <p:cNvPr id="12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3085036" y="5589505"/>
                  <a:ext cx="822326" cy="331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200" b="1" dirty="0">
                      <a:solidFill>
                        <a:srgbClr val="C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6%</a:t>
                  </a:r>
                </a:p>
              </p:txBody>
            </p:sp>
            <p:sp>
              <p:nvSpPr>
                <p:cNvPr id="14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158222" y="4298939"/>
                  <a:ext cx="723900" cy="312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100" b="1" dirty="0">
                      <a:solidFill>
                        <a:srgbClr val="0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Gen Z</a:t>
                  </a:r>
                </a:p>
              </p:txBody>
            </p:sp>
            <p:sp>
              <p:nvSpPr>
                <p:cNvPr id="15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1120503" y="4281476"/>
                  <a:ext cx="723900" cy="3129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100" b="1" dirty="0">
                      <a:solidFill>
                        <a:srgbClr val="0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Gen Y</a:t>
                  </a:r>
                </a:p>
              </p:txBody>
            </p:sp>
            <p:sp>
              <p:nvSpPr>
                <p:cNvPr id="16" name="TextBox 28"/>
                <p:cNvSpPr txBox="1">
                  <a:spLocks noChangeArrowheads="1"/>
                </p:cNvSpPr>
                <p:nvPr/>
              </p:nvSpPr>
              <p:spPr bwMode="auto">
                <a:xfrm>
                  <a:off x="15939" y="5579647"/>
                  <a:ext cx="893763" cy="331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en-US" sz="1200" b="1" dirty="0">
                      <a:solidFill>
                        <a:srgbClr val="C00000"/>
                      </a:solidFill>
                      <a:latin typeface="Century Gothic" panose="020B0502020202020204" pitchFamily="34" charset="0"/>
                      <a:cs typeface="Courier New" panose="02070309020205020404" pitchFamily="49" charset="0"/>
                    </a:rPr>
                    <a:t>22%</a:t>
                  </a:r>
                </a:p>
              </p:txBody>
            </p:sp>
          </p:grpSp>
        </p:grpSp>
        <p:sp>
          <p:nvSpPr>
            <p:cNvPr id="17" name="Rounded Rectangle 16"/>
            <p:cNvSpPr/>
            <p:nvPr/>
          </p:nvSpPr>
          <p:spPr>
            <a:xfrm>
              <a:off x="2605816" y="5672759"/>
              <a:ext cx="3325967" cy="574046"/>
            </a:xfrm>
            <a:prstGeom prst="roundRect">
              <a:avLst/>
            </a:prstGeom>
            <a:ln w="38100">
              <a:solidFill>
                <a:srgbClr val="80008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prstClr val="black"/>
                  </a:solidFill>
                  <a:cs typeface="Courier New" panose="02070309020205020404" pitchFamily="49" charset="0"/>
                </a:rPr>
                <a:t>Pegawai</a:t>
              </a:r>
              <a:r>
                <a:rPr lang="en-US" sz="1100" dirty="0">
                  <a:solidFill>
                    <a:prstClr val="black"/>
                  </a:solidFill>
                  <a:cs typeface="Courier New" panose="02070309020205020404" pitchFamily="49" charset="0"/>
                </a:rPr>
                <a:t> </a:t>
              </a:r>
              <a:r>
                <a:rPr lang="en-US" sz="1100" dirty="0" err="1">
                  <a:solidFill>
                    <a:prstClr val="black"/>
                  </a:solidFill>
                  <a:cs typeface="Courier New" panose="02070309020205020404" pitchFamily="49" charset="0"/>
                </a:rPr>
                <a:t>terbanyak</a:t>
              </a:r>
              <a:r>
                <a:rPr lang="en-US" sz="1100" dirty="0">
                  <a:solidFill>
                    <a:prstClr val="black"/>
                  </a:solidFill>
                  <a:cs typeface="Courier New" panose="02070309020205020404" pitchFamily="49" charset="0"/>
                </a:rPr>
                <a:t> </a:t>
              </a:r>
              <a:r>
                <a:rPr lang="en-US" sz="1100" dirty="0" err="1">
                  <a:solidFill>
                    <a:prstClr val="black"/>
                  </a:solidFill>
                  <a:cs typeface="Courier New" panose="02070309020205020404" pitchFamily="49" charset="0"/>
                </a:rPr>
                <a:t>adalah</a:t>
              </a:r>
              <a:r>
                <a:rPr lang="en-US" sz="1100" dirty="0">
                  <a:solidFill>
                    <a:prstClr val="black"/>
                  </a:solidFill>
                  <a:cs typeface="Courier New" panose="02070309020205020404" pitchFamily="49" charset="0"/>
                </a:rPr>
                <a:t> </a:t>
              </a:r>
              <a:r>
                <a:rPr lang="en-US" sz="1100" b="1" dirty="0">
                  <a:solidFill>
                    <a:prstClr val="black"/>
                  </a:solidFill>
                  <a:cs typeface="Courier New" panose="02070309020205020404" pitchFamily="49" charset="0"/>
                </a:rPr>
                <a:t>Gen Y</a:t>
              </a:r>
              <a:r>
                <a:rPr lang="en-US" sz="1100" dirty="0">
                  <a:solidFill>
                    <a:prstClr val="black"/>
                  </a:solidFill>
                  <a:cs typeface="Courier New" panose="02070309020205020404" pitchFamily="49" charset="0"/>
                </a:rPr>
                <a:t> </a:t>
              </a:r>
              <a:r>
                <a:rPr lang="en-US" sz="1100" dirty="0" err="1">
                  <a:solidFill>
                    <a:prstClr val="black"/>
                  </a:solidFill>
                  <a:cs typeface="Courier New" panose="02070309020205020404" pitchFamily="49" charset="0"/>
                </a:rPr>
                <a:t>sebesar</a:t>
              </a:r>
              <a:r>
                <a:rPr lang="en-US" sz="1100" dirty="0">
                  <a:solidFill>
                    <a:prstClr val="black"/>
                  </a:solidFill>
                  <a:cs typeface="Courier New" panose="02070309020205020404" pitchFamily="49" charset="0"/>
                </a:rPr>
                <a:t> </a:t>
              </a:r>
              <a:r>
                <a:rPr lang="id-ID" sz="1100" b="1" dirty="0">
                  <a:solidFill>
                    <a:prstClr val="black"/>
                  </a:solidFill>
                  <a:cs typeface="Courier New" panose="02070309020205020404" pitchFamily="49" charset="0"/>
                </a:rPr>
                <a:t>4</a:t>
              </a:r>
              <a:r>
                <a:rPr lang="en-US" sz="1100" b="1" dirty="0">
                  <a:solidFill>
                    <a:prstClr val="black"/>
                  </a:solidFill>
                  <a:cs typeface="Courier New" panose="02070309020205020404" pitchFamily="49" charset="0"/>
                </a:rPr>
                <a:t>2 </a:t>
              </a:r>
              <a:r>
                <a:rPr lang="id-ID" sz="1100" b="1" dirty="0">
                  <a:solidFill>
                    <a:prstClr val="black"/>
                  </a:solidFill>
                  <a:cs typeface="Courier New" panose="02070309020205020404" pitchFamily="49" charset="0"/>
                </a:rPr>
                <a:t>%</a:t>
              </a:r>
              <a:endParaRPr lang="id-ID" sz="11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1723310" y="5937482"/>
            <a:ext cx="2910041" cy="508440"/>
          </a:xfrm>
          <a:prstGeom prst="roundRect">
            <a:avLst/>
          </a:prstGeom>
          <a:ln w="38100">
            <a:solidFill>
              <a:srgbClr val="80008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algn="ctr"/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Jenjang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pendidikan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paling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banyak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adalah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D4/S1 (34%)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dan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id-ID" sz="1100" dirty="0">
                <a:solidFill>
                  <a:prstClr val="black"/>
                </a:solidFill>
                <a:cs typeface="Courier New" panose="02070309020205020404" pitchFamily="49" charset="0"/>
              </a:rPr>
              <a:t>dibawah 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D3 (</a:t>
            </a:r>
            <a:r>
              <a:rPr lang="id-ID" sz="1100" dirty="0">
                <a:solidFill>
                  <a:prstClr val="black"/>
                </a:solidFill>
                <a:cs typeface="Courier New" panose="02070309020205020404" pitchFamily="49" charset="0"/>
              </a:rPr>
              <a:t>31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%)</a:t>
            </a:r>
          </a:p>
          <a:p>
            <a:pPr algn="ctr"/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153168" y="5322218"/>
            <a:ext cx="1011352" cy="1123704"/>
          </a:xfrm>
          <a:prstGeom prst="roundRect">
            <a:avLst/>
          </a:prstGeom>
          <a:ln w="38100">
            <a:solidFill>
              <a:srgbClr val="6D67AF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Komposisi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golongan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terbesar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adalah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dari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id-ID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G</a:t>
            </a:r>
            <a:r>
              <a:rPr lang="en-US" sz="1100" b="1" dirty="0" err="1">
                <a:solidFill>
                  <a:prstClr val="black"/>
                </a:solidFill>
                <a:cs typeface="Courier New" panose="02070309020205020404" pitchFamily="49" charset="0"/>
              </a:rPr>
              <a:t>olongan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 III  </a:t>
            </a:r>
            <a:r>
              <a:rPr lang="id-ID" sz="1100" dirty="0">
                <a:solidFill>
                  <a:prstClr val="black"/>
                </a:solidFill>
                <a:cs typeface="Courier New" panose="02070309020205020404" pitchFamily="49" charset="0"/>
              </a:rPr>
              <a:t>yaitu 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47 %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588212" y="2836188"/>
            <a:ext cx="3019744" cy="574046"/>
          </a:xfrm>
          <a:prstGeom prst="roundRect">
            <a:avLst/>
          </a:prstGeom>
          <a:ln w="38100">
            <a:solidFill>
              <a:srgbClr val="6D67AF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Pegawai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terbanyak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adalah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b="1" dirty="0" err="1">
                <a:solidFill>
                  <a:prstClr val="black"/>
                </a:solidFill>
                <a:cs typeface="Courier New" panose="02070309020205020404" pitchFamily="49" charset="0"/>
              </a:rPr>
              <a:t>Pria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dengan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perbandingan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7 : 3</a:t>
            </a:r>
          </a:p>
        </p:txBody>
      </p:sp>
      <p:graphicFrame>
        <p:nvGraphicFramePr>
          <p:cNvPr id="27" name="Chart 26"/>
          <p:cNvGraphicFramePr>
            <a:graphicFrameLocks/>
          </p:cNvGraphicFramePr>
          <p:nvPr/>
        </p:nvGraphicFramePr>
        <p:xfrm>
          <a:off x="2617067" y="1058645"/>
          <a:ext cx="1795140" cy="1905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Rounded Rectangle 28"/>
          <p:cNvSpPr/>
          <p:nvPr/>
        </p:nvSpPr>
        <p:spPr>
          <a:xfrm>
            <a:off x="5045916" y="5926194"/>
            <a:ext cx="3673287" cy="521019"/>
          </a:xfrm>
          <a:prstGeom prst="roundRect">
            <a:avLst/>
          </a:prstGeom>
          <a:ln w="38100">
            <a:solidFill>
              <a:srgbClr val="6D67AF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algn="ctr"/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Lebih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dari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setengah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dari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total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pegawai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Kementerian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Keuangan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bertempat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di 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DJP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sebanyak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4</a:t>
            </a:r>
            <a:r>
              <a:rPr lang="id-ID" sz="1100" dirty="0">
                <a:solidFill>
                  <a:prstClr val="black"/>
                </a:solidFill>
                <a:cs typeface="Courier New" panose="02070309020205020404" pitchFamily="49" charset="0"/>
              </a:rPr>
              <a:t>4.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699</a:t>
            </a:r>
            <a:r>
              <a:rPr lang="id-ID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orang dan </a:t>
            </a:r>
            <a:r>
              <a:rPr lang="en-US" sz="1100" b="1" dirty="0">
                <a:solidFill>
                  <a:prstClr val="black"/>
                </a:solidFill>
                <a:cs typeface="Courier New" panose="02070309020205020404" pitchFamily="49" charset="0"/>
              </a:rPr>
              <a:t>DJBC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cs typeface="Courier New" panose="02070309020205020404" pitchFamily="49" charset="0"/>
              </a:rPr>
              <a:t>sebanyak</a:t>
            </a:r>
            <a:r>
              <a:rPr lang="en-US" sz="1100" dirty="0">
                <a:solidFill>
                  <a:prstClr val="black"/>
                </a:solidFill>
                <a:cs typeface="Courier New" panose="02070309020205020404" pitchFamily="49" charset="0"/>
              </a:rPr>
              <a:t> 16360 orang</a:t>
            </a:r>
            <a:endParaRPr lang="en-US" sz="1100" b="1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algn="ctr"/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17365" y="57940"/>
            <a:ext cx="1802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solidFill>
                  <a:prstClr val="white"/>
                </a:solidFill>
                <a:latin typeface="Century Gothic" panose="020B0502020202020204" pitchFamily="34" charset="0"/>
              </a:rPr>
              <a:t>Total Pegawai</a:t>
            </a:r>
          </a:p>
          <a:p>
            <a:r>
              <a:rPr lang="en-US" sz="3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79.620</a:t>
            </a:r>
            <a:endParaRPr lang="id-ID" sz="3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47013" y="114663"/>
            <a:ext cx="45487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solidFill>
                  <a:prstClr val="white"/>
                </a:solidFill>
                <a:ea typeface="Adobe Fan Heiti Std B" panose="020B0700000000000000" pitchFamily="34" charset="-128"/>
              </a:rPr>
              <a:t>Pejabat</a:t>
            </a: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prstClr val="white"/>
                </a:solidFill>
                <a:ea typeface="Adobe Fan Heiti Std B" panose="020B0700000000000000" pitchFamily="34" charset="-128"/>
              </a:rPr>
              <a:t>Struktural</a:t>
            </a: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 </a:t>
            </a:r>
            <a:r>
              <a:rPr lang="en-US" sz="2400" b="1" dirty="0">
                <a:solidFill>
                  <a:prstClr val="white"/>
                </a:solidFill>
                <a:ea typeface="Adobe Fan Heiti Std B" panose="020B0700000000000000" pitchFamily="34" charset="-128"/>
              </a:rPr>
              <a:t>13.022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Non </a:t>
            </a:r>
            <a:r>
              <a:rPr lang="en-US" dirty="0" err="1">
                <a:solidFill>
                  <a:prstClr val="white"/>
                </a:solidFill>
                <a:ea typeface="Adobe Fan Heiti Std B" panose="020B0700000000000000" pitchFamily="34" charset="-128"/>
              </a:rPr>
              <a:t>Pejabat</a:t>
            </a: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prstClr val="white"/>
                </a:solidFill>
                <a:ea typeface="Adobe Fan Heiti Std B" panose="020B0700000000000000" pitchFamily="34" charset="-128"/>
              </a:rPr>
              <a:t>Struktural</a:t>
            </a: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 </a:t>
            </a:r>
            <a:r>
              <a:rPr lang="en-US" dirty="0" err="1">
                <a:solidFill>
                  <a:prstClr val="white"/>
                </a:solidFill>
                <a:ea typeface="Adobe Fan Heiti Std B" panose="020B0700000000000000" pitchFamily="34" charset="-128"/>
              </a:rPr>
              <a:t>sebanyak</a:t>
            </a:r>
            <a:r>
              <a:rPr lang="en-US" dirty="0">
                <a:solidFill>
                  <a:prstClr val="white"/>
                </a:solidFill>
                <a:ea typeface="Adobe Fan Heiti Std B" panose="020B0700000000000000" pitchFamily="34" charset="-128"/>
              </a:rPr>
              <a:t> </a:t>
            </a:r>
            <a:r>
              <a:rPr lang="en-US" sz="2400" b="1" dirty="0">
                <a:solidFill>
                  <a:prstClr val="white"/>
                </a:solidFill>
                <a:ea typeface="Adobe Fan Heiti Std B" panose="020B0700000000000000" pitchFamily="34" charset="-128"/>
              </a:rPr>
              <a:t>66.598</a:t>
            </a:r>
          </a:p>
        </p:txBody>
      </p:sp>
      <p:sp>
        <p:nvSpPr>
          <p:cNvPr id="37" name="TextBox 42"/>
          <p:cNvSpPr txBox="1">
            <a:spLocks noChangeArrowheads="1"/>
          </p:cNvSpPr>
          <p:nvPr/>
        </p:nvSpPr>
        <p:spPr bwMode="auto">
          <a:xfrm>
            <a:off x="4321909" y="1358319"/>
            <a:ext cx="116822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id-ID" sz="1000" b="1" dirty="0">
                <a:solidFill>
                  <a:srgbClr val="6D67AF"/>
                </a:solidFill>
                <a:cs typeface="Courier New" panose="02070309020205020404" pitchFamily="49" charset="0"/>
              </a:rPr>
              <a:t>55.431 orang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5807" y="2550952"/>
            <a:ext cx="115160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050" b="1" dirty="0">
                <a:solidFill>
                  <a:srgbClr val="CB3397"/>
                </a:solidFill>
                <a:cs typeface="Courier New" panose="02070309020205020404" pitchFamily="49" charset="0"/>
              </a:rPr>
              <a:t>24.189 orang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4288" y="1576680"/>
            <a:ext cx="1363669" cy="984580"/>
          </a:xfrm>
          <a:prstGeom prst="rect">
            <a:avLst/>
          </a:prstGeom>
        </p:spPr>
      </p:pic>
      <p:graphicFrame>
        <p:nvGraphicFramePr>
          <p:cNvPr id="20" name="Chart 19"/>
          <p:cNvGraphicFramePr>
            <a:graphicFrameLocks/>
          </p:cNvGraphicFramePr>
          <p:nvPr/>
        </p:nvGraphicFramePr>
        <p:xfrm>
          <a:off x="4998720" y="3931920"/>
          <a:ext cx="3657600" cy="191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Chart 41"/>
          <p:cNvGraphicFramePr/>
          <p:nvPr/>
        </p:nvGraphicFramePr>
        <p:xfrm>
          <a:off x="1589891" y="3804911"/>
          <a:ext cx="3258424" cy="2184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8606830" y="3583049"/>
          <a:ext cx="2074185" cy="1870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83BB6BAD-009F-49B7-9872-3A501C006FBF}"/>
              </a:ext>
            </a:extLst>
          </p:cNvPr>
          <p:cNvSpPr txBox="1"/>
          <p:nvPr/>
        </p:nvSpPr>
        <p:spPr>
          <a:xfrm>
            <a:off x="-7729" y="1419800"/>
            <a:ext cx="3157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rgbClr val="251515"/>
                </a:solidFill>
                <a:latin typeface="Calibri Light" panose="020F0302020204030204"/>
              </a:rPr>
              <a:t>Data Per 1 </a:t>
            </a:r>
            <a:r>
              <a:rPr lang="en-US" sz="1200" b="1" dirty="0">
                <a:solidFill>
                  <a:srgbClr val="251515"/>
                </a:solidFill>
                <a:latin typeface="Calibri Light" panose="020F0302020204030204"/>
              </a:rPr>
              <a:t>November</a:t>
            </a:r>
            <a:r>
              <a:rPr lang="id-ID" sz="1200" b="1" dirty="0">
                <a:solidFill>
                  <a:srgbClr val="251515"/>
                </a:solidFill>
                <a:latin typeface="Calibri Light" panose="020F0302020204030204"/>
              </a:rPr>
              <a:t> 2019</a:t>
            </a:r>
            <a:endParaRPr lang="id-ID" sz="2400" b="1" dirty="0">
              <a:solidFill>
                <a:srgbClr val="251515"/>
              </a:solidFill>
              <a:latin typeface="Calibri Light" panose="020F0302020204030204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7DE5680-596C-4784-A375-290AE297C962}"/>
              </a:ext>
            </a:extLst>
          </p:cNvPr>
          <p:cNvCxnSpPr>
            <a:cxnSpLocks/>
          </p:cNvCxnSpPr>
          <p:nvPr/>
        </p:nvCxnSpPr>
        <p:spPr>
          <a:xfrm>
            <a:off x="82416" y="1721315"/>
            <a:ext cx="1784244" cy="795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0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lock Arc 18">
            <a:extLst>
              <a:ext uri="{FF2B5EF4-FFF2-40B4-BE49-F238E27FC236}">
                <a16:creationId xmlns:a16="http://schemas.microsoft.com/office/drawing/2014/main" id="{B2E5A8C2-D101-4777-B58A-8F28844EED0A}"/>
              </a:ext>
            </a:extLst>
          </p:cNvPr>
          <p:cNvSpPr/>
          <p:nvPr/>
        </p:nvSpPr>
        <p:spPr>
          <a:xfrm>
            <a:off x="-7200000" y="-342000"/>
            <a:ext cx="14400000" cy="14400000"/>
          </a:xfrm>
          <a:prstGeom prst="blockArc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black"/>
              </a:solidFill>
            </a:endParaRP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042D08FB-C22E-4E3A-9079-763E8EF6F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7669" y="6477945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prstClr val="white"/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23A3F6-22E6-42E0-AFF4-00B9ABB1A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560" y="714477"/>
            <a:ext cx="9410342" cy="52832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9BD04-3EE1-4ED6-9E05-80BE1244CA65}"/>
              </a:ext>
            </a:extLst>
          </p:cNvPr>
          <p:cNvSpPr/>
          <p:nvPr/>
        </p:nvSpPr>
        <p:spPr>
          <a:xfrm>
            <a:off x="5788209" y="705054"/>
            <a:ext cx="4971693" cy="5283235"/>
          </a:xfrm>
          <a:prstGeom prst="rect">
            <a:avLst/>
          </a:prstGeom>
          <a:solidFill>
            <a:srgbClr val="251515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C2248C-4CEC-4268-B3BE-C7BAE2637F35}"/>
              </a:ext>
            </a:extLst>
          </p:cNvPr>
          <p:cNvSpPr txBox="1"/>
          <p:nvPr/>
        </p:nvSpPr>
        <p:spPr>
          <a:xfrm>
            <a:off x="6054731" y="1065847"/>
            <a:ext cx="441924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</a:rPr>
              <a:t>“Pembangunan SDM </a:t>
            </a:r>
            <a:r>
              <a:rPr lang="en-US" sz="2400" dirty="0" err="1">
                <a:solidFill>
                  <a:prstClr val="white"/>
                </a:solidFill>
              </a:rPr>
              <a:t>akan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menjadi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prioritas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utama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kita</a:t>
            </a:r>
            <a:r>
              <a:rPr lang="en-US" sz="2400" dirty="0">
                <a:solidFill>
                  <a:prstClr val="white"/>
                </a:solidFill>
              </a:rPr>
              <a:t>, </a:t>
            </a:r>
            <a:r>
              <a:rPr lang="en-US" sz="2400" dirty="0" err="1">
                <a:solidFill>
                  <a:prstClr val="white"/>
                </a:solidFill>
              </a:rPr>
              <a:t>membangun</a:t>
            </a:r>
            <a:r>
              <a:rPr lang="en-US" sz="2400" dirty="0">
                <a:solidFill>
                  <a:prstClr val="white"/>
                </a:solidFill>
              </a:rPr>
              <a:t> SDM yang </a:t>
            </a:r>
            <a:r>
              <a:rPr lang="en-US" sz="2400" dirty="0" err="1">
                <a:solidFill>
                  <a:prstClr val="white"/>
                </a:solidFill>
              </a:rPr>
              <a:t>pekerja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keras</a:t>
            </a:r>
            <a:r>
              <a:rPr lang="en-US" sz="2400" dirty="0">
                <a:solidFill>
                  <a:prstClr val="white"/>
                </a:solidFill>
              </a:rPr>
              <a:t>, yang </a:t>
            </a:r>
            <a:r>
              <a:rPr lang="en-US" sz="2400" dirty="0" err="1">
                <a:solidFill>
                  <a:prstClr val="white"/>
                </a:solidFill>
              </a:rPr>
              <a:t>dinamis</a:t>
            </a:r>
            <a:r>
              <a:rPr lang="en-US" sz="2400" dirty="0">
                <a:solidFill>
                  <a:prstClr val="white"/>
                </a:solidFill>
              </a:rPr>
              <a:t>. </a:t>
            </a:r>
            <a:r>
              <a:rPr lang="en-US" sz="2400" dirty="0" err="1">
                <a:solidFill>
                  <a:prstClr val="white"/>
                </a:solidFill>
              </a:rPr>
              <a:t>Membangun</a:t>
            </a:r>
            <a:r>
              <a:rPr lang="en-US" sz="2400" dirty="0">
                <a:solidFill>
                  <a:prstClr val="white"/>
                </a:solidFill>
              </a:rPr>
              <a:t> SDM yang </a:t>
            </a:r>
            <a:r>
              <a:rPr lang="en-US" sz="2400" dirty="0" err="1">
                <a:solidFill>
                  <a:prstClr val="white"/>
                </a:solidFill>
              </a:rPr>
              <a:t>terampil</a:t>
            </a:r>
            <a:r>
              <a:rPr lang="en-US" sz="2400" dirty="0">
                <a:solidFill>
                  <a:prstClr val="white"/>
                </a:solidFill>
              </a:rPr>
              <a:t>, </a:t>
            </a:r>
            <a:r>
              <a:rPr lang="en-US" sz="2400" dirty="0" err="1">
                <a:solidFill>
                  <a:prstClr val="white"/>
                </a:solidFill>
              </a:rPr>
              <a:t>menguasai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ilmu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pengetahuan</a:t>
            </a:r>
            <a:r>
              <a:rPr lang="en-US" sz="2400" dirty="0">
                <a:solidFill>
                  <a:prstClr val="white"/>
                </a:solidFill>
              </a:rPr>
              <a:t> dan </a:t>
            </a:r>
            <a:r>
              <a:rPr lang="en-US" sz="2400" dirty="0" err="1">
                <a:solidFill>
                  <a:prstClr val="white"/>
                </a:solidFill>
              </a:rPr>
              <a:t>teknologi</a:t>
            </a:r>
            <a:r>
              <a:rPr lang="en-US" sz="2400" dirty="0">
                <a:solidFill>
                  <a:prstClr val="white"/>
                </a:solidFill>
              </a:rPr>
              <a:t>. </a:t>
            </a:r>
            <a:r>
              <a:rPr lang="en-US" sz="2400" dirty="0" err="1">
                <a:solidFill>
                  <a:prstClr val="white"/>
                </a:solidFill>
              </a:rPr>
              <a:t>Mengundang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talenta-talenta</a:t>
            </a:r>
            <a:r>
              <a:rPr lang="en-US" sz="2400" dirty="0">
                <a:solidFill>
                  <a:prstClr val="white"/>
                </a:solidFill>
              </a:rPr>
              <a:t> global </a:t>
            </a:r>
            <a:r>
              <a:rPr lang="en-US" sz="2400" dirty="0" err="1">
                <a:solidFill>
                  <a:prstClr val="white"/>
                </a:solidFill>
              </a:rPr>
              <a:t>bekerja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sama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dengan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err="1">
                <a:solidFill>
                  <a:prstClr val="white"/>
                </a:solidFill>
              </a:rPr>
              <a:t>kita</a:t>
            </a:r>
            <a:r>
              <a:rPr lang="en-US" sz="2400" dirty="0">
                <a:solidFill>
                  <a:prstClr val="white"/>
                </a:solidFill>
              </a:rPr>
              <a:t>”</a:t>
            </a:r>
            <a:endParaRPr lang="en-ID" sz="2400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05650" y="4337865"/>
            <a:ext cx="3538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Pidato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Presiden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RI pada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Sidang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Paripurna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dalam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rangka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Pelantikan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Presiden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dan Wakil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Presiden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Terpilih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2019-2024</a:t>
            </a:r>
          </a:p>
          <a:p>
            <a:pPr algn="r"/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20 </a:t>
            </a:r>
            <a:r>
              <a:rPr lang="en-US" sz="1400" dirty="0" err="1">
                <a:solidFill>
                  <a:srgbClr val="FFFFFF"/>
                </a:solidFill>
                <a:latin typeface="Arial"/>
                <a:cs typeface="Arial"/>
              </a:rPr>
              <a:t>Oktober</a:t>
            </a:r>
            <a:r>
              <a:rPr lang="en-US" sz="1400" dirty="0">
                <a:solidFill>
                  <a:srgbClr val="FFFFFF"/>
                </a:solidFill>
                <a:latin typeface="Arial"/>
                <a:cs typeface="Arial"/>
              </a:rPr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2916450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ED29-1756-42E6-B891-054A8FF0D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LATAR BELAKANG</a:t>
            </a:r>
            <a:endParaRPr lang="en-ID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sp>
        <p:nvSpPr>
          <p:cNvPr id="5" name="Circle: Hollow 4">
            <a:extLst>
              <a:ext uri="{FF2B5EF4-FFF2-40B4-BE49-F238E27FC236}">
                <a16:creationId xmlns:a16="http://schemas.microsoft.com/office/drawing/2014/main" id="{6CDACE17-B86F-4D01-8895-70EA1FDE3525}"/>
              </a:ext>
            </a:extLst>
          </p:cNvPr>
          <p:cNvSpPr/>
          <p:nvPr/>
        </p:nvSpPr>
        <p:spPr>
          <a:xfrm>
            <a:off x="10767515" y="-1106749"/>
            <a:ext cx="2520000" cy="2520000"/>
          </a:xfrm>
          <a:prstGeom prst="donut">
            <a:avLst/>
          </a:prstGeom>
          <a:solidFill>
            <a:srgbClr val="3E5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E54DFA2-9396-4F0A-80FD-85EA35C1D2A9}"/>
              </a:ext>
            </a:extLst>
          </p:cNvPr>
          <p:cNvSpPr/>
          <p:nvPr/>
        </p:nvSpPr>
        <p:spPr>
          <a:xfrm>
            <a:off x="-1194179" y="4071121"/>
            <a:ext cx="2388358" cy="2333767"/>
          </a:xfrm>
          <a:prstGeom prst="ellipse">
            <a:avLst/>
          </a:prstGeom>
          <a:solidFill>
            <a:srgbClr val="F369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E7885AE-C5D2-4B75-854A-CE4C1210C036}"/>
              </a:ext>
            </a:extLst>
          </p:cNvPr>
          <p:cNvSpPr/>
          <p:nvPr/>
        </p:nvSpPr>
        <p:spPr>
          <a:xfrm>
            <a:off x="10997821" y="5691116"/>
            <a:ext cx="2388358" cy="2333767"/>
          </a:xfrm>
          <a:prstGeom prst="ellipse">
            <a:avLst/>
          </a:prstGeom>
          <a:solidFill>
            <a:srgbClr val="132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EE811A48-4C10-458F-9F15-DBFA7008D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4" t="36154" r="33746" b="35748"/>
          <a:stretch>
            <a:fillRect/>
          </a:stretch>
        </p:blipFill>
        <p:spPr bwMode="auto">
          <a:xfrm>
            <a:off x="1101237" y="1819276"/>
            <a:ext cx="16002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9162241E-7A5E-40A7-8DB0-4C2C2F8BE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4" r="36285" b="69521"/>
          <a:stretch>
            <a:fillRect/>
          </a:stretch>
        </p:blipFill>
        <p:spPr bwMode="auto">
          <a:xfrm>
            <a:off x="3903175" y="1690688"/>
            <a:ext cx="150495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E098661B-1B51-4812-9022-2CBEBA8C4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77" r="66820"/>
          <a:stretch>
            <a:fillRect/>
          </a:stretch>
        </p:blipFill>
        <p:spPr bwMode="auto">
          <a:xfrm>
            <a:off x="6692412" y="1790701"/>
            <a:ext cx="165576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8">
            <a:extLst>
              <a:ext uri="{FF2B5EF4-FFF2-40B4-BE49-F238E27FC236}">
                <a16:creationId xmlns:a16="http://schemas.microsoft.com/office/drawing/2014/main" id="{B0D699F8-F881-4817-BE9A-89E42E427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13213" y="3109913"/>
            <a:ext cx="4197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REFORMASI </a:t>
            </a:r>
          </a:p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KEUANGAN NEGARA</a:t>
            </a:r>
          </a:p>
        </p:txBody>
      </p:sp>
      <p:sp>
        <p:nvSpPr>
          <p:cNvPr id="12" name="Rectangle 39">
            <a:extLst>
              <a:ext uri="{FF2B5EF4-FFF2-40B4-BE49-F238E27FC236}">
                <a16:creationId xmlns:a16="http://schemas.microsoft.com/office/drawing/2014/main" id="{B291913E-7F7B-4A26-94D0-4C23F2C53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6837" y="3117851"/>
            <a:ext cx="419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REFORMASI </a:t>
            </a:r>
          </a:p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BIROKRASI</a:t>
            </a:r>
          </a:p>
        </p:txBody>
      </p:sp>
      <p:sp>
        <p:nvSpPr>
          <p:cNvPr id="13" name="Rectangle 40">
            <a:extLst>
              <a:ext uri="{FF2B5EF4-FFF2-40B4-BE49-F238E27FC236}">
                <a16:creationId xmlns:a16="http://schemas.microsoft.com/office/drawing/2014/main" id="{CBA501AA-45A9-4228-95DF-629B4652E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487" y="3152776"/>
            <a:ext cx="419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TRANSFORMASI</a:t>
            </a:r>
          </a:p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KELEMBAGAAN</a:t>
            </a:r>
          </a:p>
        </p:txBody>
      </p:sp>
      <p:pic>
        <p:nvPicPr>
          <p:cNvPr id="14" name="Picture 10">
            <a:extLst>
              <a:ext uri="{FF2B5EF4-FFF2-40B4-BE49-F238E27FC236}">
                <a16:creationId xmlns:a16="http://schemas.microsoft.com/office/drawing/2014/main" id="{1B5CD633-11D0-4646-932B-A77C1BE3F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5" t="69521" r="3268"/>
          <a:stretch>
            <a:fillRect/>
          </a:stretch>
        </p:blipFill>
        <p:spPr bwMode="auto">
          <a:xfrm>
            <a:off x="9724537" y="1833563"/>
            <a:ext cx="13716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3">
            <a:extLst>
              <a:ext uri="{FF2B5EF4-FFF2-40B4-BE49-F238E27FC236}">
                <a16:creationId xmlns:a16="http://schemas.microsoft.com/office/drawing/2014/main" id="{02A2A804-196E-408B-930C-D626B9CCD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8812" y="3159126"/>
            <a:ext cx="419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TRANSFORMASI</a:t>
            </a:r>
          </a:p>
          <a:p>
            <a:pPr algn="ctr" eaLnBrk="1" hangingPunct="1"/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DIGITAL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5263068-389B-4FC8-903E-9AAB3375E023}"/>
              </a:ext>
            </a:extLst>
          </p:cNvPr>
          <p:cNvCxnSpPr>
            <a:cxnSpLocks/>
          </p:cNvCxnSpPr>
          <p:nvPr/>
        </p:nvCxnSpPr>
        <p:spPr>
          <a:xfrm>
            <a:off x="2701437" y="2616201"/>
            <a:ext cx="12017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738C05-1BCB-4223-B39E-7C3BED0E1904}"/>
              </a:ext>
            </a:extLst>
          </p:cNvPr>
          <p:cNvCxnSpPr>
            <a:cxnSpLocks/>
          </p:cNvCxnSpPr>
          <p:nvPr/>
        </p:nvCxnSpPr>
        <p:spPr>
          <a:xfrm>
            <a:off x="5408125" y="2616201"/>
            <a:ext cx="120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D90B15-5AAD-437B-9090-F19FC3134738}"/>
              </a:ext>
            </a:extLst>
          </p:cNvPr>
          <p:cNvCxnSpPr>
            <a:cxnSpLocks/>
          </p:cNvCxnSpPr>
          <p:nvPr/>
        </p:nvCxnSpPr>
        <p:spPr>
          <a:xfrm>
            <a:off x="8438662" y="2616201"/>
            <a:ext cx="120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" name="TextBox 23">
            <a:extLst>
              <a:ext uri="{FF2B5EF4-FFF2-40B4-BE49-F238E27FC236}">
                <a16:creationId xmlns:a16="http://schemas.microsoft.com/office/drawing/2014/main" id="{6EC35CFF-7B83-48D6-9EC2-8D808C915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7162" y="6353968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  <p:sp>
        <p:nvSpPr>
          <p:cNvPr id="19" name="Rectangle 58">
            <a:extLst>
              <a:ext uri="{FF2B5EF4-FFF2-40B4-BE49-F238E27FC236}">
                <a16:creationId xmlns:a16="http://schemas.microsoft.com/office/drawing/2014/main" id="{E30D7D71-0FD7-4831-B827-D946BE4C2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59" y="3774667"/>
            <a:ext cx="126260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2003-2007</a:t>
            </a:r>
          </a:p>
        </p:txBody>
      </p:sp>
      <p:sp>
        <p:nvSpPr>
          <p:cNvPr id="20" name="Rectangle 58">
            <a:extLst>
              <a:ext uri="{FF2B5EF4-FFF2-40B4-BE49-F238E27FC236}">
                <a16:creationId xmlns:a16="http://schemas.microsoft.com/office/drawing/2014/main" id="{8D97C698-B6FC-4407-99D9-3751AFAD4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091" y="3759480"/>
            <a:ext cx="126260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2008-2011</a:t>
            </a:r>
          </a:p>
        </p:txBody>
      </p:sp>
      <p:sp>
        <p:nvSpPr>
          <p:cNvPr id="21" name="Rectangle 58">
            <a:extLst>
              <a:ext uri="{FF2B5EF4-FFF2-40B4-BE49-F238E27FC236}">
                <a16:creationId xmlns:a16="http://schemas.microsoft.com/office/drawing/2014/main" id="{72A26D78-BDD1-4719-AEE0-FE7BBB055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5840" y="3759479"/>
            <a:ext cx="126260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2012-2018</a:t>
            </a:r>
          </a:p>
        </p:txBody>
      </p:sp>
      <p:sp>
        <p:nvSpPr>
          <p:cNvPr id="22" name="Rectangle 58">
            <a:extLst>
              <a:ext uri="{FF2B5EF4-FFF2-40B4-BE49-F238E27FC236}">
                <a16:creationId xmlns:a16="http://schemas.microsoft.com/office/drawing/2014/main" id="{23FA8111-8B3C-4706-9A95-DFB1113BB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5390" y="3774517"/>
            <a:ext cx="126260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2019-2024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CB0FB59-FF7B-4E6A-B011-12AFF3B08854}"/>
              </a:ext>
            </a:extLst>
          </p:cNvPr>
          <p:cNvSpPr/>
          <p:nvPr/>
        </p:nvSpPr>
        <p:spPr>
          <a:xfrm>
            <a:off x="653677" y="4255718"/>
            <a:ext cx="24953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Balance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 Scorecard</a:t>
            </a:r>
            <a:r>
              <a:rPr lang="id-ID" sz="12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(kinerja)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Assessment Center</a:t>
            </a:r>
            <a:r>
              <a:rPr lang="id-ID" sz="1200" dirty="0">
                <a:solidFill>
                  <a:schemeClr val="accent1">
                    <a:lumMod val="50000"/>
                  </a:schemeClr>
                </a:solidFill>
              </a:rPr>
              <a:t> (kompetensi)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Standar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Kompetensi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Jabatan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28E7444-7DB9-4447-8AD6-A1130A7DE5C0}"/>
              </a:ext>
            </a:extLst>
          </p:cNvPr>
          <p:cNvSpPr/>
          <p:nvPr/>
        </p:nvSpPr>
        <p:spPr>
          <a:xfrm>
            <a:off x="3600681" y="4221848"/>
            <a:ext cx="24953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Penetapan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aturan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Pola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Mutasi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Kementerian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Keuangan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Pembentukan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Subbagian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Penyusunan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Grand Design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Kementerian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Keuangan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Studi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banding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perusahaan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BUMN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E5D2587-B661-430E-B067-4B8E0DC1EC9A}"/>
              </a:ext>
            </a:extLst>
          </p:cNvPr>
          <p:cNvSpPr/>
          <p:nvPr/>
        </p:nvSpPr>
        <p:spPr>
          <a:xfrm>
            <a:off x="6364708" y="4206830"/>
            <a:ext cx="24953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Penyusunan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rancangan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peraturan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Pelaksanaan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</a:rPr>
              <a:t>Pilot Project</a:t>
            </a: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Penetapan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aturan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terkait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Kementerian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Keuangan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Implementasi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A2ADE25-2EF0-4802-8530-A103CE51D746}"/>
              </a:ext>
            </a:extLst>
          </p:cNvPr>
          <p:cNvSpPr/>
          <p:nvPr/>
        </p:nvSpPr>
        <p:spPr>
          <a:xfrm>
            <a:off x="9128735" y="4206830"/>
            <a:ext cx="2495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Penyempurnaan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aplikasi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228600" lvl="0" indent="-228600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Integrasi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data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pegawai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dengan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aplikasi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Manajemen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accent1">
                    <a:lumMod val="50000"/>
                  </a:schemeClr>
                </a:solidFill>
              </a:rPr>
              <a:t>Talenta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34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499A461-E9E0-4709-9F00-BA6F30EBBE15}"/>
              </a:ext>
            </a:extLst>
          </p:cNvPr>
          <p:cNvGrpSpPr/>
          <p:nvPr/>
        </p:nvGrpSpPr>
        <p:grpSpPr>
          <a:xfrm>
            <a:off x="3807728" y="5330219"/>
            <a:ext cx="4667445" cy="981681"/>
            <a:chOff x="3807727" y="4933663"/>
            <a:chExt cx="5404511" cy="968797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5F4307E-D99C-4453-98C9-6A857565CE8B}"/>
                </a:ext>
              </a:extLst>
            </p:cNvPr>
            <p:cNvSpPr/>
            <p:nvPr/>
          </p:nvSpPr>
          <p:spPr>
            <a:xfrm>
              <a:off x="3807727" y="4933663"/>
              <a:ext cx="5404511" cy="96879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816EAEF-9402-43FC-9ED5-8A4A755D469C}"/>
                </a:ext>
              </a:extLst>
            </p:cNvPr>
            <p:cNvGrpSpPr/>
            <p:nvPr/>
          </p:nvGrpSpPr>
          <p:grpSpPr>
            <a:xfrm>
              <a:off x="5595585" y="5022163"/>
              <a:ext cx="3448143" cy="676805"/>
              <a:chOff x="4817647" y="5104051"/>
              <a:chExt cx="3311665" cy="676805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17C2038-BFF1-47B7-B094-75969AB09F69}"/>
                  </a:ext>
                </a:extLst>
              </p:cNvPr>
              <p:cNvSpPr txBox="1"/>
              <p:nvPr/>
            </p:nvSpPr>
            <p:spPr>
              <a:xfrm>
                <a:off x="6384733" y="5104051"/>
                <a:ext cx="1343726" cy="2769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b="1" dirty="0" err="1">
                    <a:solidFill>
                      <a:prstClr val="black"/>
                    </a:solidFill>
                  </a:rPr>
                  <a:t>Daftar</a:t>
                </a:r>
                <a:r>
                  <a:rPr lang="en-US" sz="1200" b="1" dirty="0">
                    <a:solidFill>
                      <a:prstClr val="black"/>
                    </a:solidFill>
                  </a:rPr>
                  <a:t> </a:t>
                </a:r>
                <a:r>
                  <a:rPr lang="en-US" sz="1200" b="1" dirty="0" err="1">
                    <a:solidFill>
                      <a:prstClr val="black"/>
                    </a:solidFill>
                  </a:rPr>
                  <a:t>Peserta</a:t>
                </a:r>
                <a:endParaRPr lang="en-US" sz="12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C73A61E-B7DB-4E5F-A465-A0D888E864BE}"/>
                  </a:ext>
                </a:extLst>
              </p:cNvPr>
              <p:cNvSpPr txBox="1"/>
              <p:nvPr/>
            </p:nvSpPr>
            <p:spPr>
              <a:xfrm>
                <a:off x="4817647" y="5131668"/>
                <a:ext cx="1340364" cy="64918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b="1" dirty="0" err="1">
                    <a:solidFill>
                      <a:prstClr val="black"/>
                    </a:solidFill>
                  </a:rPr>
                  <a:t>Kemenkeu</a:t>
                </a:r>
                <a:r>
                  <a:rPr lang="en-US" sz="1200" b="1" dirty="0">
                    <a:solidFill>
                      <a:prstClr val="black"/>
                    </a:solidFill>
                  </a:rPr>
                  <a:t> </a:t>
                </a:r>
                <a:r>
                  <a:rPr lang="en-US" sz="1200" b="1" dirty="0" err="1">
                    <a:solidFill>
                      <a:prstClr val="black"/>
                    </a:solidFill>
                  </a:rPr>
                  <a:t>Corpu</a:t>
                </a:r>
                <a:endParaRPr lang="en-US" sz="12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DBE58DE-44AF-4A8C-9922-3F4A9BBA5076}"/>
                  </a:ext>
                </a:extLst>
              </p:cNvPr>
              <p:cNvSpPr txBox="1"/>
              <p:nvPr/>
            </p:nvSpPr>
            <p:spPr>
              <a:xfrm>
                <a:off x="6384733" y="5499147"/>
                <a:ext cx="1744579" cy="2769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b="1" dirty="0" err="1">
                    <a:solidFill>
                      <a:prstClr val="black"/>
                    </a:solidFill>
                  </a:rPr>
                  <a:t>Jadwal</a:t>
                </a:r>
                <a:r>
                  <a:rPr lang="en-US" sz="1200" b="1" dirty="0">
                    <a:solidFill>
                      <a:prstClr val="black"/>
                    </a:solidFill>
                  </a:rPr>
                  <a:t> </a:t>
                </a:r>
                <a:r>
                  <a:rPr lang="en-US" sz="1200" b="1" dirty="0" err="1">
                    <a:solidFill>
                      <a:prstClr val="black"/>
                    </a:solidFill>
                  </a:rPr>
                  <a:t>Pembelajaran</a:t>
                </a:r>
                <a:endParaRPr lang="en-US" sz="12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CEBE720-7912-4FA8-B93F-D24E85056456}"/>
                  </a:ext>
                </a:extLst>
              </p:cNvPr>
              <p:cNvCxnSpPr>
                <a:stCxn id="8" idx="6"/>
                <a:endCxn id="7" idx="1"/>
              </p:cNvCxnSpPr>
              <p:nvPr/>
            </p:nvCxnSpPr>
            <p:spPr>
              <a:xfrm flipV="1">
                <a:off x="6158011" y="5242551"/>
                <a:ext cx="226722" cy="213711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CCC6526-E601-4793-8F4C-4BFAAEFA455C}"/>
                  </a:ext>
                </a:extLst>
              </p:cNvPr>
              <p:cNvCxnSpPr>
                <a:endCxn id="9" idx="1"/>
              </p:cNvCxnSpPr>
              <p:nvPr/>
            </p:nvCxnSpPr>
            <p:spPr>
              <a:xfrm>
                <a:off x="6158011" y="5391344"/>
                <a:ext cx="226722" cy="246303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Flowchart: Manual Operation 11">
            <a:extLst>
              <a:ext uri="{FF2B5EF4-FFF2-40B4-BE49-F238E27FC236}">
                <a16:creationId xmlns:a16="http://schemas.microsoft.com/office/drawing/2014/main" id="{8755FBF3-0FEB-44C7-BEB1-B41576D7CF03}"/>
              </a:ext>
            </a:extLst>
          </p:cNvPr>
          <p:cNvSpPr/>
          <p:nvPr/>
        </p:nvSpPr>
        <p:spPr>
          <a:xfrm rot="10800000">
            <a:off x="2678504" y="3799065"/>
            <a:ext cx="1509156" cy="2424663"/>
          </a:xfrm>
          <a:prstGeom prst="flowChartManualOperation">
            <a:avLst/>
          </a:prstGeom>
          <a:gradFill>
            <a:gsLst>
              <a:gs pos="0">
                <a:schemeClr val="accent2"/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Flowchart: Manual Operation 12">
            <a:extLst>
              <a:ext uri="{FF2B5EF4-FFF2-40B4-BE49-F238E27FC236}">
                <a16:creationId xmlns:a16="http://schemas.microsoft.com/office/drawing/2014/main" id="{513A7DD3-1FB6-48B8-88E3-24E2F3D67461}"/>
              </a:ext>
            </a:extLst>
          </p:cNvPr>
          <p:cNvSpPr/>
          <p:nvPr/>
        </p:nvSpPr>
        <p:spPr>
          <a:xfrm>
            <a:off x="2801341" y="1337481"/>
            <a:ext cx="1354220" cy="2304589"/>
          </a:xfrm>
          <a:prstGeom prst="flowChartManualOperation">
            <a:avLst/>
          </a:prstGeom>
          <a:gradFill>
            <a:gsLst>
              <a:gs pos="0">
                <a:schemeClr val="accent2"/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08EF6651-B803-43B4-8F90-B97FAD18A9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7002524"/>
              </p:ext>
            </p:extLst>
          </p:nvPr>
        </p:nvGraphicFramePr>
        <p:xfrm>
          <a:off x="4573620" y="1478078"/>
          <a:ext cx="7481900" cy="4424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46FCBD7-40EF-4C2E-BEAE-DA395A5D94A9}"/>
              </a:ext>
            </a:extLst>
          </p:cNvPr>
          <p:cNvSpPr txBox="1"/>
          <p:nvPr/>
        </p:nvSpPr>
        <p:spPr>
          <a:xfrm>
            <a:off x="766763" y="1478078"/>
            <a:ext cx="170325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i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Manajemen Kinerja</a:t>
            </a:r>
          </a:p>
        </p:txBody>
      </p:sp>
      <p:grpSp>
        <p:nvGrpSpPr>
          <p:cNvPr id="16" name="Group 5">
            <a:extLst>
              <a:ext uri="{FF2B5EF4-FFF2-40B4-BE49-F238E27FC236}">
                <a16:creationId xmlns:a16="http://schemas.microsoft.com/office/drawing/2014/main" id="{42DE6F9F-23C2-451B-A9C9-1F35646A6563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1342631" y="1227792"/>
            <a:ext cx="2798763" cy="4817274"/>
            <a:chOff x="1444836" y="1771684"/>
            <a:chExt cx="3621193" cy="363631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505A713-4D8D-43A3-BC2F-AD55EB0B3737}"/>
                </a:ext>
              </a:extLst>
            </p:cNvPr>
            <p:cNvSpPr/>
            <p:nvPr/>
          </p:nvSpPr>
          <p:spPr>
            <a:xfrm>
              <a:off x="1578346" y="1905797"/>
              <a:ext cx="3337740" cy="1157780"/>
            </a:xfrm>
            <a:prstGeom prst="ellipse">
              <a:avLst/>
            </a:prstGeom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Down Arrow 29">
              <a:extLst>
                <a:ext uri="{FF2B5EF4-FFF2-40B4-BE49-F238E27FC236}">
                  <a16:creationId xmlns:a16="http://schemas.microsoft.com/office/drawing/2014/main" id="{8D079656-E4E2-4014-8088-9CBA9DF1FC92}"/>
                </a:ext>
              </a:extLst>
            </p:cNvPr>
            <p:cNvSpPr/>
            <p:nvPr/>
          </p:nvSpPr>
          <p:spPr>
            <a:xfrm>
              <a:off x="2636333" y="4742899"/>
              <a:ext cx="1234272" cy="665097"/>
            </a:xfrm>
            <a:prstGeom prst="down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79845490-41ED-4295-A679-7D1D561CA9D3}"/>
                </a:ext>
              </a:extLst>
            </p:cNvPr>
            <p:cNvSpPr/>
            <p:nvPr/>
          </p:nvSpPr>
          <p:spPr>
            <a:xfrm rot="5400000">
              <a:off x="2673431" y="3391790"/>
              <a:ext cx="1222433" cy="1050514"/>
            </a:xfrm>
            <a:custGeom>
              <a:avLst/>
              <a:gdLst>
                <a:gd name="connsiteX0" fmla="*/ 0 w 1163954"/>
                <a:gd name="connsiteY0" fmla="*/ 581977 h 1163954"/>
                <a:gd name="connsiteX1" fmla="*/ 581977 w 1163954"/>
                <a:gd name="connsiteY1" fmla="*/ 0 h 1163954"/>
                <a:gd name="connsiteX2" fmla="*/ 1163954 w 1163954"/>
                <a:gd name="connsiteY2" fmla="*/ 581977 h 1163954"/>
                <a:gd name="connsiteX3" fmla="*/ 581977 w 1163954"/>
                <a:gd name="connsiteY3" fmla="*/ 1163954 h 1163954"/>
                <a:gd name="connsiteX4" fmla="*/ 0 w 1163954"/>
                <a:gd name="connsiteY4" fmla="*/ 581977 h 116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954" h="1163954">
                  <a:moveTo>
                    <a:pt x="0" y="581977"/>
                  </a:moveTo>
                  <a:cubicBezTo>
                    <a:pt x="0" y="260560"/>
                    <a:pt x="260560" y="0"/>
                    <a:pt x="581977" y="0"/>
                  </a:cubicBezTo>
                  <a:cubicBezTo>
                    <a:pt x="903394" y="0"/>
                    <a:pt x="1163954" y="260560"/>
                    <a:pt x="1163954" y="581977"/>
                  </a:cubicBezTo>
                  <a:cubicBezTo>
                    <a:pt x="1163954" y="903394"/>
                    <a:pt x="903394" y="1163954"/>
                    <a:pt x="581977" y="1163954"/>
                  </a:cubicBezTo>
                  <a:cubicBezTo>
                    <a:pt x="260560" y="1163954"/>
                    <a:pt x="0" y="903394"/>
                    <a:pt x="0" y="581977"/>
                  </a:cubicBezTo>
                  <a:close/>
                </a:path>
              </a:pathLst>
            </a:cu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138320" tIns="138320" rIns="138320" bIns="138320" spcCol="1270" anchor="ctr"/>
            <a:lstStyle/>
            <a:p>
              <a:pPr algn="ctr" defTabSz="366713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id-ID" sz="1400" b="1" dirty="0">
                  <a:solidFill>
                    <a:prstClr val="white"/>
                  </a:solidFill>
                </a:rPr>
                <a:t>Dialog Kinerja</a:t>
              </a:r>
              <a:endParaRPr lang="id-ID" sz="1400" dirty="0">
                <a:solidFill>
                  <a:prstClr val="white"/>
                </a:solidFill>
              </a:endParaRPr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65D945D6-A96F-41AD-ACD1-24AE3AF3568E}"/>
                </a:ext>
              </a:extLst>
            </p:cNvPr>
            <p:cNvSpPr/>
            <p:nvPr/>
          </p:nvSpPr>
          <p:spPr>
            <a:xfrm rot="5400000">
              <a:off x="2040952" y="2457609"/>
              <a:ext cx="1251890" cy="1163954"/>
            </a:xfrm>
            <a:custGeom>
              <a:avLst/>
              <a:gdLst>
                <a:gd name="connsiteX0" fmla="*/ 0 w 1163954"/>
                <a:gd name="connsiteY0" fmla="*/ 581977 h 1163954"/>
                <a:gd name="connsiteX1" fmla="*/ 581977 w 1163954"/>
                <a:gd name="connsiteY1" fmla="*/ 0 h 1163954"/>
                <a:gd name="connsiteX2" fmla="*/ 1163954 w 1163954"/>
                <a:gd name="connsiteY2" fmla="*/ 581977 h 1163954"/>
                <a:gd name="connsiteX3" fmla="*/ 581977 w 1163954"/>
                <a:gd name="connsiteY3" fmla="*/ 1163954 h 1163954"/>
                <a:gd name="connsiteX4" fmla="*/ 0 w 1163954"/>
                <a:gd name="connsiteY4" fmla="*/ 581977 h 116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954" h="1163954">
                  <a:moveTo>
                    <a:pt x="0" y="581977"/>
                  </a:moveTo>
                  <a:cubicBezTo>
                    <a:pt x="0" y="260560"/>
                    <a:pt x="260560" y="0"/>
                    <a:pt x="581977" y="0"/>
                  </a:cubicBezTo>
                  <a:cubicBezTo>
                    <a:pt x="903394" y="0"/>
                    <a:pt x="1163954" y="260560"/>
                    <a:pt x="1163954" y="581977"/>
                  </a:cubicBezTo>
                  <a:cubicBezTo>
                    <a:pt x="1163954" y="903394"/>
                    <a:pt x="903394" y="1163954"/>
                    <a:pt x="581977" y="1163954"/>
                  </a:cubicBezTo>
                  <a:cubicBezTo>
                    <a:pt x="260560" y="1163954"/>
                    <a:pt x="0" y="903394"/>
                    <a:pt x="0" y="581977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138320" tIns="138320" rIns="138320" bIns="138320" spcCol="1270" anchor="ctr"/>
            <a:lstStyle/>
            <a:p>
              <a:pPr algn="ctr" defTabSz="366713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id-ID" sz="1300" b="1" dirty="0">
                  <a:solidFill>
                    <a:srgbClr val="ED7D31">
                      <a:lumMod val="20000"/>
                      <a:lumOff val="80000"/>
                    </a:srgbClr>
                  </a:solidFill>
                </a:rPr>
                <a:t>Penilaian Perilaku</a:t>
              </a:r>
              <a:br>
                <a:rPr lang="id-ID" sz="1300" b="1" dirty="0">
                  <a:solidFill>
                    <a:srgbClr val="ED7D31">
                      <a:lumMod val="20000"/>
                      <a:lumOff val="80000"/>
                    </a:srgbClr>
                  </a:solidFill>
                </a:rPr>
              </a:br>
              <a:r>
                <a:rPr lang="id-ID" sz="1300" b="1" dirty="0">
                  <a:solidFill>
                    <a:srgbClr val="ED7D31">
                      <a:lumMod val="20000"/>
                      <a:lumOff val="80000"/>
                    </a:srgbClr>
                  </a:solidFill>
                </a:rPr>
                <a:t>(360°)</a:t>
              </a:r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627DDE08-0953-40FE-9556-6E37640F85E0}"/>
                </a:ext>
              </a:extLst>
            </p:cNvPr>
            <p:cNvSpPr/>
            <p:nvPr/>
          </p:nvSpPr>
          <p:spPr>
            <a:xfrm rot="5400000">
              <a:off x="2977706" y="1954966"/>
              <a:ext cx="1584020" cy="1484744"/>
            </a:xfrm>
            <a:custGeom>
              <a:avLst/>
              <a:gdLst>
                <a:gd name="connsiteX0" fmla="*/ 0 w 1163954"/>
                <a:gd name="connsiteY0" fmla="*/ 581977 h 1163954"/>
                <a:gd name="connsiteX1" fmla="*/ 581977 w 1163954"/>
                <a:gd name="connsiteY1" fmla="*/ 0 h 1163954"/>
                <a:gd name="connsiteX2" fmla="*/ 1163954 w 1163954"/>
                <a:gd name="connsiteY2" fmla="*/ 581977 h 1163954"/>
                <a:gd name="connsiteX3" fmla="*/ 581977 w 1163954"/>
                <a:gd name="connsiteY3" fmla="*/ 1163954 h 1163954"/>
                <a:gd name="connsiteX4" fmla="*/ 0 w 1163954"/>
                <a:gd name="connsiteY4" fmla="*/ 581977 h 116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954" h="1163954">
                  <a:moveTo>
                    <a:pt x="0" y="581977"/>
                  </a:moveTo>
                  <a:cubicBezTo>
                    <a:pt x="0" y="260560"/>
                    <a:pt x="260560" y="0"/>
                    <a:pt x="581977" y="0"/>
                  </a:cubicBezTo>
                  <a:cubicBezTo>
                    <a:pt x="903394" y="0"/>
                    <a:pt x="1163954" y="260560"/>
                    <a:pt x="1163954" y="581977"/>
                  </a:cubicBezTo>
                  <a:cubicBezTo>
                    <a:pt x="1163954" y="903394"/>
                    <a:pt x="903394" y="1163954"/>
                    <a:pt x="581977" y="1163954"/>
                  </a:cubicBezTo>
                  <a:cubicBezTo>
                    <a:pt x="260560" y="1163954"/>
                    <a:pt x="0" y="903394"/>
                    <a:pt x="0" y="58197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38320" tIns="138320" rIns="138320" bIns="138320" spcCol="1270" anchor="ctr"/>
            <a:lstStyle/>
            <a:p>
              <a:pPr algn="ctr" defTabSz="366713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id-ID" sz="1300" b="1" dirty="0">
                  <a:solidFill>
                    <a:prstClr val="white"/>
                  </a:solidFill>
                </a:rPr>
                <a:t>Kontrak Kinerja</a:t>
              </a:r>
              <a:br>
                <a:rPr lang="id-ID" sz="1300" b="1" dirty="0">
                  <a:solidFill>
                    <a:prstClr val="white"/>
                  </a:solidFill>
                </a:rPr>
              </a:br>
              <a:r>
                <a:rPr lang="id-ID" sz="1300" dirty="0">
                  <a:solidFill>
                    <a:prstClr val="white"/>
                  </a:solidFill>
                </a:rPr>
                <a:t>(IKU berdasarkan BSC)</a:t>
              </a:r>
            </a:p>
          </p:txBody>
        </p:sp>
        <p:sp>
          <p:nvSpPr>
            <p:cNvPr id="22" name="Shape 21">
              <a:extLst>
                <a:ext uri="{FF2B5EF4-FFF2-40B4-BE49-F238E27FC236}">
                  <a16:creationId xmlns:a16="http://schemas.microsoft.com/office/drawing/2014/main" id="{07E3DC5D-E6D1-4F31-A017-385B824A0342}"/>
                </a:ext>
              </a:extLst>
            </p:cNvPr>
            <p:cNvSpPr/>
            <p:nvPr/>
          </p:nvSpPr>
          <p:spPr>
            <a:xfrm>
              <a:off x="1444836" y="1771684"/>
              <a:ext cx="3621193" cy="2896148"/>
            </a:xfrm>
            <a:prstGeom prst="funnel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60D9CA5B-31FC-46E6-9F73-8842EC0DB3C9}"/>
              </a:ext>
            </a:extLst>
          </p:cNvPr>
          <p:cNvSpPr/>
          <p:nvPr/>
        </p:nvSpPr>
        <p:spPr>
          <a:xfrm>
            <a:off x="511045" y="5522190"/>
            <a:ext cx="20978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d-ID" sz="1500" dirty="0">
                <a:solidFill>
                  <a:prstClr val="black"/>
                </a:solidFill>
                <a:latin typeface="Calibri" panose="020F0502020204030204"/>
                <a:cs typeface="+mn-cs"/>
              </a:rPr>
              <a:t>IKU </a:t>
            </a:r>
            <a:r>
              <a:rPr lang="id-ID" sz="1500" i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cascading </a:t>
            </a:r>
            <a:r>
              <a:rPr lang="id-ID" sz="1500" dirty="0">
                <a:solidFill>
                  <a:prstClr val="black"/>
                </a:solidFill>
                <a:latin typeface="Calibri" panose="020F0502020204030204"/>
                <a:cs typeface="+mn-cs"/>
              </a:rPr>
              <a:t>sampai pelaksana dan untuk semua  pegawai</a:t>
            </a:r>
          </a:p>
        </p:txBody>
      </p:sp>
      <p:cxnSp>
        <p:nvCxnSpPr>
          <p:cNvPr id="24" name="Elbow Connector 35">
            <a:extLst>
              <a:ext uri="{FF2B5EF4-FFF2-40B4-BE49-F238E27FC236}">
                <a16:creationId xmlns:a16="http://schemas.microsoft.com/office/drawing/2014/main" id="{F8CF7C85-FD69-4DAD-85FF-E91633A0335D}"/>
              </a:ext>
            </a:extLst>
          </p:cNvPr>
          <p:cNvCxnSpPr>
            <a:stCxn id="21" idx="0"/>
            <a:endCxn id="23" idx="1"/>
          </p:cNvCxnSpPr>
          <p:nvPr/>
        </p:nvCxnSpPr>
        <p:spPr>
          <a:xfrm>
            <a:off x="510423" y="3238948"/>
            <a:ext cx="622" cy="2675657"/>
          </a:xfrm>
          <a:prstGeom prst="bentConnector5">
            <a:avLst>
              <a:gd name="adj1" fmla="val -37849518"/>
              <a:gd name="adj2" fmla="val 53389"/>
              <a:gd name="adj3" fmla="val -36652412"/>
            </a:avLst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F14FEE9-703D-45EA-8368-4FA96492780E}"/>
              </a:ext>
            </a:extLst>
          </p:cNvPr>
          <p:cNvSpPr txBox="1"/>
          <p:nvPr/>
        </p:nvSpPr>
        <p:spPr>
          <a:xfrm>
            <a:off x="2771648" y="4719962"/>
            <a:ext cx="1427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d-ID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Dialog Kinerja Individu (DKI)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/Coaching :</a:t>
            </a:r>
            <a:endParaRPr lang="id-ID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176213" indent="-176213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200" dirty="0" err="1">
                <a:solidFill>
                  <a:prstClr val="black"/>
                </a:solidFill>
                <a:latin typeface="Calibri" panose="020F0502020204030204"/>
                <a:cs typeface="+mn-cs"/>
              </a:rPr>
              <a:t>Pencapaian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Target </a:t>
            </a:r>
            <a:r>
              <a:rPr lang="id-ID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Kinerja</a:t>
            </a:r>
          </a:p>
          <a:p>
            <a:pPr marL="176213" indent="-176213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id-ID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Pengembangan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 panose="020F0502020204030204"/>
                <a:cs typeface="+mn-cs"/>
              </a:rPr>
              <a:t>Kompetensi</a:t>
            </a:r>
            <a:endParaRPr lang="id-ID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F27618-D422-48F7-8D86-3EF36CA92E92}"/>
              </a:ext>
            </a:extLst>
          </p:cNvPr>
          <p:cNvSpPr txBox="1"/>
          <p:nvPr/>
        </p:nvSpPr>
        <p:spPr>
          <a:xfrm>
            <a:off x="2836172" y="1569227"/>
            <a:ext cx="13193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d-ID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Dialog Kinerja Organisasi (DKO)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: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d-ID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Triwulanan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 -  </a:t>
            </a:r>
            <a:r>
              <a:rPr lang="en-US" sz="1200" dirty="0" err="1">
                <a:solidFill>
                  <a:prstClr val="black"/>
                </a:solidFill>
                <a:latin typeface="Calibri" panose="020F0502020204030204"/>
                <a:cs typeface="+mn-cs"/>
              </a:rPr>
              <a:t>Semesteran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 -  </a:t>
            </a:r>
            <a:r>
              <a:rPr lang="en-US" sz="1200" dirty="0" err="1">
                <a:solidFill>
                  <a:prstClr val="black"/>
                </a:solidFill>
                <a:latin typeface="Calibri" panose="020F0502020204030204"/>
                <a:cs typeface="+mn-cs"/>
              </a:rPr>
              <a:t>Tahunan</a:t>
            </a:r>
            <a:endParaRPr lang="id-ID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7336FE7-5C2B-43CB-B26A-2326B5F4088D}"/>
              </a:ext>
            </a:extLst>
          </p:cNvPr>
          <p:cNvGrpSpPr/>
          <p:nvPr/>
        </p:nvGrpSpPr>
        <p:grpSpPr>
          <a:xfrm>
            <a:off x="4072538" y="5543416"/>
            <a:ext cx="1286714" cy="571130"/>
            <a:chOff x="4045242" y="5652600"/>
            <a:chExt cx="1286714" cy="571130"/>
          </a:xfrm>
        </p:grpSpPr>
        <p:sp>
          <p:nvSpPr>
            <p:cNvPr id="28" name="Striped Right Arrow 45">
              <a:extLst>
                <a:ext uri="{FF2B5EF4-FFF2-40B4-BE49-F238E27FC236}">
                  <a16:creationId xmlns:a16="http://schemas.microsoft.com/office/drawing/2014/main" id="{504EAF3E-F167-458E-BD18-DD948FE3DD66}"/>
                </a:ext>
              </a:extLst>
            </p:cNvPr>
            <p:cNvSpPr/>
            <p:nvPr/>
          </p:nvSpPr>
          <p:spPr>
            <a:xfrm>
              <a:off x="4045242" y="5652600"/>
              <a:ext cx="1285093" cy="571130"/>
            </a:xfrm>
            <a:prstGeom prst="striped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ECB724F-26A3-4998-9D75-2109C9AF9DAD}"/>
                </a:ext>
              </a:extLst>
            </p:cNvPr>
            <p:cNvSpPr txBox="1"/>
            <p:nvPr/>
          </p:nvSpPr>
          <p:spPr>
            <a:xfrm>
              <a:off x="4126350" y="5799665"/>
              <a:ext cx="1205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id-ID" sz="1200" b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E-Performance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3EF0866-5C38-43CE-BB03-297C6102FD3A}"/>
              </a:ext>
            </a:extLst>
          </p:cNvPr>
          <p:cNvSpPr txBox="1"/>
          <p:nvPr/>
        </p:nvSpPr>
        <p:spPr>
          <a:xfrm>
            <a:off x="4339409" y="5357514"/>
            <a:ext cx="811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IDP* </a:t>
            </a:r>
          </a:p>
        </p:txBody>
      </p:sp>
      <p:sp>
        <p:nvSpPr>
          <p:cNvPr id="31" name="TextBox 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33375" y="353930"/>
            <a:ext cx="6814625" cy="72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id-ID" altLang="en-US" sz="23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cs typeface="+mn-cs"/>
              </a:rPr>
              <a:t>PENGELOLAAN KINERJA PEGAWAI KEMENTERIAN KEUANGAN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-165497" y="1214472"/>
            <a:ext cx="28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23">
            <a:extLst>
              <a:ext uri="{FF2B5EF4-FFF2-40B4-BE49-F238E27FC236}">
                <a16:creationId xmlns:a16="http://schemas.microsoft.com/office/drawing/2014/main" id="{89BDBA64-4751-445F-AD3C-771F07190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3019" y="6444064"/>
            <a:ext cx="633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d-ID" altLang="en-US" sz="12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INTEGRITY – PROFESSIONALISM – SINERGY – SERVICE - EXCELLENCE</a:t>
            </a:r>
          </a:p>
        </p:txBody>
      </p:sp>
    </p:spTree>
    <p:extLst>
      <p:ext uri="{BB962C8B-B14F-4D97-AF65-F5344CB8AC3E}">
        <p14:creationId xmlns:p14="http://schemas.microsoft.com/office/powerpoint/2010/main" val="4005891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Block Arc 71">
            <a:extLst>
              <a:ext uri="{FF2B5EF4-FFF2-40B4-BE49-F238E27FC236}">
                <a16:creationId xmlns:a16="http://schemas.microsoft.com/office/drawing/2014/main" id="{7B357121-CC7A-4787-B6CC-F10EC45DB62F}"/>
              </a:ext>
            </a:extLst>
          </p:cNvPr>
          <p:cNvSpPr/>
          <p:nvPr/>
        </p:nvSpPr>
        <p:spPr>
          <a:xfrm>
            <a:off x="2281238" y="4483100"/>
            <a:ext cx="7342187" cy="5240338"/>
          </a:xfrm>
          <a:prstGeom prst="blockArc">
            <a:avLst/>
          </a:prstGeom>
          <a:solidFill>
            <a:srgbClr val="B13F9A">
              <a:lumMod val="40000"/>
              <a:lumOff val="60000"/>
              <a:alpha val="63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400" kern="0">
              <a:solidFill>
                <a:prstClr val="white"/>
              </a:solidFill>
              <a:latin typeface="Gill Sans MT" panose="020B0502020104020203" pitchFamily="34" charset="0"/>
            </a:endParaRPr>
          </a:p>
        </p:txBody>
      </p:sp>
      <p:sp>
        <p:nvSpPr>
          <p:cNvPr id="73" name="Block Arc 4">
            <a:extLst>
              <a:ext uri="{FF2B5EF4-FFF2-40B4-BE49-F238E27FC236}">
                <a16:creationId xmlns:a16="http://schemas.microsoft.com/office/drawing/2014/main" id="{C88F8643-9880-4207-A3AE-BAAE3DBE7092}"/>
              </a:ext>
            </a:extLst>
          </p:cNvPr>
          <p:cNvSpPr/>
          <p:nvPr/>
        </p:nvSpPr>
        <p:spPr>
          <a:xfrm>
            <a:off x="2568575" y="4627563"/>
            <a:ext cx="6838950" cy="5040312"/>
          </a:xfrm>
          <a:prstGeom prst="ellipse">
            <a:avLst/>
          </a:prstGeom>
          <a:solidFill>
            <a:srgbClr val="0070C0"/>
          </a:solidFill>
          <a:ln w="76200" cap="flat" cmpd="sng" algn="ctr">
            <a:noFill/>
            <a:prstDash val="lgDashDot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16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4" name="Up Arrow 73">
            <a:extLst>
              <a:ext uri="{FF2B5EF4-FFF2-40B4-BE49-F238E27FC236}">
                <a16:creationId xmlns:a16="http://schemas.microsoft.com/office/drawing/2014/main" id="{8969590D-69C4-4FDA-84CB-9F2C344E7876}"/>
              </a:ext>
            </a:extLst>
          </p:cNvPr>
          <p:cNvSpPr/>
          <p:nvPr/>
        </p:nvSpPr>
        <p:spPr>
          <a:xfrm>
            <a:off x="5815013" y="1473200"/>
            <a:ext cx="311150" cy="188913"/>
          </a:xfrm>
          <a:prstGeom prst="upArrow">
            <a:avLst/>
          </a:prstGeom>
          <a:solidFill>
            <a:srgbClr val="132D7D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5" name="TextBox 67">
            <a:extLst>
              <a:ext uri="{FF2B5EF4-FFF2-40B4-BE49-F238E27FC236}">
                <a16:creationId xmlns:a16="http://schemas.microsoft.com/office/drawing/2014/main" id="{DF557E29-D1BE-490A-914A-AAF459500725}"/>
              </a:ext>
            </a:extLst>
          </p:cNvPr>
          <p:cNvSpPr txBox="1"/>
          <p:nvPr/>
        </p:nvSpPr>
        <p:spPr>
          <a:xfrm>
            <a:off x="1885950" y="1566863"/>
            <a:ext cx="8237538" cy="763587"/>
          </a:xfrm>
          <a:prstGeom prst="roundRect">
            <a:avLst/>
          </a:prstGeom>
          <a:solidFill>
            <a:srgbClr val="B83D68">
              <a:lumMod val="75000"/>
              <a:alpha val="27000"/>
            </a:srgbClr>
          </a:solidFill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0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DBA191-FB3D-475B-AFDE-85AA0DE5825B}"/>
              </a:ext>
            </a:extLst>
          </p:cNvPr>
          <p:cNvSpPr txBox="1"/>
          <p:nvPr/>
        </p:nvSpPr>
        <p:spPr>
          <a:xfrm rot="2199695">
            <a:off x="1324446" y="4005072"/>
            <a:ext cx="400110" cy="133014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rgbClr val="132D7D"/>
                </a:solidFill>
                <a:latin typeface="Gill Sans MT" panose="020B0502020104020203" pitchFamily="34" charset="0"/>
                <a:cs typeface="Aharoni" pitchFamily="2" charset="-79"/>
              </a:rPr>
              <a:t>Strategi</a:t>
            </a:r>
            <a:endParaRPr lang="en-US" sz="1400" b="1" dirty="0">
              <a:solidFill>
                <a:srgbClr val="132D7D"/>
              </a:solidFill>
              <a:latin typeface="Gill Sans MT" panose="020B0502020104020203" pitchFamily="34" charset="0"/>
              <a:cs typeface="Aharoni" pitchFamily="2" charset="-79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7ADD789-66B1-47DA-A1EE-DEF90F81E967}"/>
              </a:ext>
            </a:extLst>
          </p:cNvPr>
          <p:cNvSpPr txBox="1"/>
          <p:nvPr/>
        </p:nvSpPr>
        <p:spPr>
          <a:xfrm rot="1990081">
            <a:off x="1243422" y="2636064"/>
            <a:ext cx="400110" cy="1326351"/>
          </a:xfrm>
          <a:prstGeom prst="rect">
            <a:avLst/>
          </a:prstGeom>
          <a:noFill/>
        </p:spPr>
        <p:txBody>
          <a:bodyPr vert="vert270">
            <a:spAutoFit/>
          </a:bodyPr>
          <a:lstStyle>
            <a:defPPr>
              <a:defRPr lang="en-US"/>
            </a:defPPr>
            <a:lvl1pPr algn="ctr">
              <a:defRPr>
                <a:latin typeface="Arial Rounded MT Bold" pitchFamily="34" charset="0"/>
                <a:cs typeface="Aharoni" pitchFamily="2" charset="-79"/>
              </a:defRPr>
            </a:lvl1pPr>
          </a:lstStyle>
          <a:p>
            <a:pPr>
              <a:defRPr/>
            </a:pPr>
            <a:r>
              <a:rPr lang="en-US" sz="1400" b="1" dirty="0" err="1">
                <a:solidFill>
                  <a:srgbClr val="132D7D"/>
                </a:solidFill>
                <a:latin typeface="Gill Sans MT" panose="020B0502020104020203" pitchFamily="34" charset="0"/>
              </a:rPr>
              <a:t>Inovasi</a:t>
            </a:r>
            <a:endParaRPr lang="en-US" sz="1400" b="1" dirty="0">
              <a:solidFill>
                <a:srgbClr val="132D7D"/>
              </a:solidFill>
              <a:latin typeface="Gill Sans MT" panose="020B0502020104020203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4AB3505-050B-4723-93EA-E20CA1A4F86F}"/>
              </a:ext>
            </a:extLst>
          </p:cNvPr>
          <p:cNvSpPr txBox="1"/>
          <p:nvPr/>
        </p:nvSpPr>
        <p:spPr>
          <a:xfrm rot="1963105">
            <a:off x="1370744" y="1267019"/>
            <a:ext cx="400110" cy="1424751"/>
          </a:xfrm>
          <a:prstGeom prst="rect">
            <a:avLst/>
          </a:prstGeom>
          <a:noFill/>
        </p:spPr>
        <p:txBody>
          <a:bodyPr vert="vert270">
            <a:spAutoFit/>
          </a:bodyPr>
          <a:lstStyle>
            <a:defPPr>
              <a:defRPr lang="en-US"/>
            </a:defPPr>
            <a:lvl1pPr algn="ctr">
              <a:defRPr>
                <a:latin typeface="Arial Rounded MT Bold" pitchFamily="34" charset="0"/>
                <a:cs typeface="Aharoni" pitchFamily="2" charset="-79"/>
              </a:defRPr>
            </a:lvl1pPr>
          </a:lstStyle>
          <a:p>
            <a:pPr>
              <a:defRPr/>
            </a:pPr>
            <a:r>
              <a:rPr lang="en-US" sz="1400" b="1" dirty="0">
                <a:solidFill>
                  <a:srgbClr val="132D7D"/>
                </a:solidFill>
                <a:latin typeface="Gill Sans MT" panose="020B0502020104020203" pitchFamily="34" charset="0"/>
              </a:rPr>
              <a:t>Output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CBD42F9-A6F6-4F78-916F-99B20FD16B10}"/>
              </a:ext>
            </a:extLst>
          </p:cNvPr>
          <p:cNvSpPr txBox="1"/>
          <p:nvPr/>
        </p:nvSpPr>
        <p:spPr>
          <a:xfrm rot="1844050">
            <a:off x="1312586" y="490399"/>
            <a:ext cx="400110" cy="1550748"/>
          </a:xfrm>
          <a:prstGeom prst="rect">
            <a:avLst/>
          </a:prstGeom>
          <a:noFill/>
        </p:spPr>
        <p:txBody>
          <a:bodyPr vert="vert270">
            <a:spAutoFit/>
          </a:bodyPr>
          <a:lstStyle>
            <a:defPPr>
              <a:defRPr lang="en-US"/>
            </a:defPPr>
            <a:lvl1pPr algn="ctr">
              <a:defRPr>
                <a:latin typeface="Arial Rounded MT Bold" pitchFamily="34" charset="0"/>
                <a:cs typeface="Aharoni" pitchFamily="2" charset="-79"/>
              </a:defRPr>
            </a:lvl1pPr>
          </a:lstStyle>
          <a:p>
            <a:pPr>
              <a:defRPr/>
            </a:pPr>
            <a:r>
              <a:rPr lang="en-US" sz="1400" b="1" dirty="0">
                <a:solidFill>
                  <a:srgbClr val="132D7D"/>
                </a:solidFill>
                <a:latin typeface="Gill Sans MT" panose="020B0502020104020203" pitchFamily="34" charset="0"/>
              </a:rPr>
              <a:t>Outcomes</a:t>
            </a:r>
          </a:p>
        </p:txBody>
      </p:sp>
      <p:sp>
        <p:nvSpPr>
          <p:cNvPr id="80" name="TextBox 67">
            <a:extLst>
              <a:ext uri="{FF2B5EF4-FFF2-40B4-BE49-F238E27FC236}">
                <a16:creationId xmlns:a16="http://schemas.microsoft.com/office/drawing/2014/main" id="{C9D10ADB-6012-4570-A44E-9D165C34FE4B}"/>
              </a:ext>
            </a:extLst>
          </p:cNvPr>
          <p:cNvSpPr txBox="1"/>
          <p:nvPr/>
        </p:nvSpPr>
        <p:spPr>
          <a:xfrm>
            <a:off x="1885950" y="792163"/>
            <a:ext cx="8237538" cy="658812"/>
          </a:xfrm>
          <a:prstGeom prst="roundRect">
            <a:avLst/>
          </a:prstGeom>
          <a:solidFill>
            <a:srgbClr val="AC66BB">
              <a:lumMod val="60000"/>
              <a:lumOff val="40000"/>
              <a:alpha val="27000"/>
            </a:srgbClr>
          </a:solidFill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0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0667" name="TextBox 6"/>
          <p:cNvSpPr>
            <a:spLocks noChangeArrowheads="1"/>
          </p:cNvSpPr>
          <p:nvPr/>
        </p:nvSpPr>
        <p:spPr bwMode="auto">
          <a:xfrm>
            <a:off x="2128838" y="900113"/>
            <a:ext cx="2032000" cy="441325"/>
          </a:xfrm>
          <a:prstGeom prst="roundRect">
            <a:avLst>
              <a:gd name="adj" fmla="val 16667"/>
            </a:avLst>
          </a:prstGeom>
          <a:solidFill>
            <a:srgbClr val="A34B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id-ID" sz="1100" b="1" dirty="0" err="1">
                <a:solidFill>
                  <a:srgbClr val="FFFFFF"/>
                </a:solidFill>
                <a:latin typeface="Gill Sans MT" panose="020B0502020104020203" pitchFamily="34" charset="0"/>
              </a:rPr>
              <a:t>Tercapainya</a:t>
            </a:r>
            <a:r>
              <a:rPr lang="en-US" altLang="id-ID" sz="1100" b="1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altLang="id-ID" sz="1100" b="1" dirty="0" err="1">
                <a:solidFill>
                  <a:srgbClr val="FFFFFF"/>
                </a:solidFill>
                <a:latin typeface="Gill Sans MT" panose="020B0502020104020203" pitchFamily="34" charset="0"/>
              </a:rPr>
              <a:t>Visi</a:t>
            </a:r>
            <a:r>
              <a:rPr lang="en-US" altLang="id-ID" sz="1100" b="1" dirty="0">
                <a:solidFill>
                  <a:srgbClr val="FFFFFF"/>
                </a:solidFill>
                <a:latin typeface="Gill Sans MT" panose="020B0502020104020203" pitchFamily="34" charset="0"/>
              </a:rPr>
              <a:t> dan </a:t>
            </a:r>
            <a:r>
              <a:rPr lang="en-US" altLang="id-ID" sz="1100" b="1" dirty="0" err="1">
                <a:solidFill>
                  <a:srgbClr val="FFFFFF"/>
                </a:solidFill>
                <a:latin typeface="Gill Sans MT" panose="020B0502020104020203" pitchFamily="34" charset="0"/>
              </a:rPr>
              <a:t>Misi</a:t>
            </a:r>
            <a:r>
              <a:rPr lang="en-US" altLang="id-ID" sz="1100" b="1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altLang="id-ID" sz="1100" b="1" dirty="0" err="1">
                <a:solidFill>
                  <a:srgbClr val="FFFFFF"/>
                </a:solidFill>
                <a:latin typeface="Gill Sans MT" panose="020B0502020104020203" pitchFamily="34" charset="0"/>
              </a:rPr>
              <a:t>Kemenkeu</a:t>
            </a:r>
            <a:endParaRPr lang="en-US" altLang="id-ID" sz="1100" b="1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2" name="TextBox 47">
            <a:extLst>
              <a:ext uri="{FF2B5EF4-FFF2-40B4-BE49-F238E27FC236}">
                <a16:creationId xmlns:a16="http://schemas.microsoft.com/office/drawing/2014/main" id="{9A4486FF-8533-4EA1-B34E-3DB5C518060E}"/>
              </a:ext>
            </a:extLst>
          </p:cNvPr>
          <p:cNvSpPr txBox="1"/>
          <p:nvPr/>
        </p:nvSpPr>
        <p:spPr>
          <a:xfrm>
            <a:off x="4365625" y="900113"/>
            <a:ext cx="2727325" cy="441325"/>
          </a:xfrm>
          <a:prstGeom prst="roundRect">
            <a:avLst/>
          </a:prstGeom>
          <a:solidFill>
            <a:srgbClr val="F4E7ED">
              <a:lumMod val="50000"/>
            </a:srgb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id-ID" sz="1000" b="1" dirty="0">
                <a:solidFill>
                  <a:srgbClr val="FFFFFF"/>
                </a:solidFill>
                <a:latin typeface="Gill Sans MT" panose="020B0502020104020203" pitchFamily="34" charset="0"/>
              </a:rPr>
              <a:t>Terwujudnya  </a:t>
            </a:r>
            <a:r>
              <a:rPr lang="es-ES" sz="1000" b="1" dirty="0">
                <a:solidFill>
                  <a:srgbClr val="FFFFFF"/>
                </a:solidFill>
                <a:latin typeface="Gill Sans MT" panose="020B0502020104020203" pitchFamily="34" charset="0"/>
              </a:rPr>
              <a:t>Pengelolaan Keuangan Negara yang Akuntabel </a:t>
            </a:r>
            <a:r>
              <a:rPr lang="id-ID" sz="1000" b="1" dirty="0">
                <a:solidFill>
                  <a:srgbClr val="FFFFFF"/>
                </a:solidFill>
                <a:latin typeface="Gill Sans MT" panose="020B0502020104020203" pitchFamily="34" charset="0"/>
              </a:rPr>
              <a:t> dan Kredibel secara nasional</a:t>
            </a:r>
            <a:endParaRPr lang="es-ES" sz="1000" b="1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3" name="TextBox 48">
            <a:extLst>
              <a:ext uri="{FF2B5EF4-FFF2-40B4-BE49-F238E27FC236}">
                <a16:creationId xmlns:a16="http://schemas.microsoft.com/office/drawing/2014/main" id="{BD3ACACA-8116-437B-8CF0-06CAC2D6F73B}"/>
              </a:ext>
            </a:extLst>
          </p:cNvPr>
          <p:cNvSpPr txBox="1"/>
          <p:nvPr/>
        </p:nvSpPr>
        <p:spPr>
          <a:xfrm>
            <a:off x="7278688" y="900113"/>
            <a:ext cx="2573337" cy="441325"/>
          </a:xfrm>
          <a:prstGeom prst="roundRect">
            <a:avLst/>
          </a:prstGeom>
          <a:solidFill>
            <a:srgbClr val="F4E7ED">
              <a:lumMod val="50000"/>
            </a:srgbClr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nn-NO" sz="1100" kern="0" dirty="0">
                <a:solidFill>
                  <a:prstClr val="white"/>
                </a:solidFill>
                <a:latin typeface="Gill Sans MT" panose="020B0502020104020203" pitchFamily="34" charset="0"/>
              </a:rPr>
              <a:t>Terciptanya Pengelolaan SDM Berbasis Merit yang Akuntabel</a:t>
            </a:r>
          </a:p>
        </p:txBody>
      </p:sp>
      <p:sp>
        <p:nvSpPr>
          <p:cNvPr id="84" name="TextBox 13">
            <a:extLst>
              <a:ext uri="{FF2B5EF4-FFF2-40B4-BE49-F238E27FC236}">
                <a16:creationId xmlns:a16="http://schemas.microsoft.com/office/drawing/2014/main" id="{71F47910-CCEE-4A3C-AA06-955ED4650F6F}"/>
              </a:ext>
            </a:extLst>
          </p:cNvPr>
          <p:cNvSpPr txBox="1"/>
          <p:nvPr/>
        </p:nvSpPr>
        <p:spPr>
          <a:xfrm>
            <a:off x="2060575" y="1724025"/>
            <a:ext cx="3844925" cy="552450"/>
          </a:xfrm>
          <a:prstGeom prst="roundRect">
            <a:avLst/>
          </a:prstGeom>
          <a:solidFill>
            <a:srgbClr val="A2B0C1"/>
          </a:solidFill>
          <a:ln w="9525">
            <a:noFill/>
          </a:ln>
        </p:spPr>
        <p:txBody>
          <a:bodyPr t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Pegawai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Kemenkeu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yang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memiliki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i="1" dirty="0">
                <a:solidFill>
                  <a:srgbClr val="FFFFFF"/>
                </a:solidFill>
                <a:latin typeface="Gill Sans MT" panose="020B0502020104020203" pitchFamily="34" charset="0"/>
              </a:rPr>
              <a:t>competitive advantage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di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bidang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Pengelolaan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Keuangan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Negara</a:t>
            </a:r>
            <a:endParaRPr lang="en-US" sz="1000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ADFB08D-FB5B-471E-9DCD-187F8ACF4C6C}"/>
              </a:ext>
            </a:extLst>
          </p:cNvPr>
          <p:cNvSpPr/>
          <p:nvPr/>
        </p:nvSpPr>
        <p:spPr>
          <a:xfrm>
            <a:off x="1925638" y="2439988"/>
            <a:ext cx="4079875" cy="1954212"/>
          </a:xfrm>
          <a:prstGeom prst="rect">
            <a:avLst/>
          </a:prstGeom>
          <a:solidFill>
            <a:srgbClr val="B13F9A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90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7F3A181-644C-4CFA-B1C1-2E04C258C0C7}"/>
              </a:ext>
            </a:extLst>
          </p:cNvPr>
          <p:cNvSpPr/>
          <p:nvPr/>
        </p:nvSpPr>
        <p:spPr>
          <a:xfrm>
            <a:off x="6108700" y="2439988"/>
            <a:ext cx="4014788" cy="1954212"/>
          </a:xfrm>
          <a:prstGeom prst="rect">
            <a:avLst/>
          </a:prstGeom>
          <a:solidFill>
            <a:srgbClr val="B13F9A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140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09C5ED4-75BF-4F5B-9776-C4AC655B7520}"/>
              </a:ext>
            </a:extLst>
          </p:cNvPr>
          <p:cNvSpPr txBox="1"/>
          <p:nvPr/>
        </p:nvSpPr>
        <p:spPr>
          <a:xfrm>
            <a:off x="1984375" y="2590800"/>
            <a:ext cx="4210050" cy="1631216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227013" indent="-227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Calibri" panose="020F0502020204030204" pitchFamily="34" charset="0"/>
              <a:buAutoNum type="arabicPeriod"/>
            </a:pPr>
            <a:r>
              <a:rPr lang="en-US" sz="1100" i="1" dirty="0">
                <a:solidFill>
                  <a:srgbClr val="FFFFFF"/>
                </a:solidFill>
                <a:latin typeface="Gill Sans MT" panose="020B0502020104020203" pitchFamily="34" charset="0"/>
              </a:rPr>
              <a:t>Leadership Framework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sebagai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i="1" dirty="0">
                <a:solidFill>
                  <a:srgbClr val="FFFFFF"/>
                </a:solidFill>
                <a:latin typeface="Gill Sans MT" panose="020B0502020104020203" pitchFamily="34" charset="0"/>
              </a:rPr>
              <a:t>backbone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pengembangan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SD</a:t>
            </a:r>
            <a:r>
              <a:rPr lang="id-ID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M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en-US" sz="11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Kemenkeu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Leadership Development Program</a:t>
            </a:r>
            <a:r>
              <a:rPr lang="id-ID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     </a:t>
            </a:r>
          </a:p>
          <a:p>
            <a:pPr>
              <a:buFont typeface="Calibri" panose="020F0502020204030204" pitchFamily="34" charset="0"/>
              <a:buAutoNum type="arabicPeriod" startAt="3"/>
            </a:pPr>
            <a:r>
              <a:rPr lang="id-ID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Integrasi sistem pengembangan kompetensi</a:t>
            </a:r>
          </a:p>
          <a:p>
            <a:pPr>
              <a:buFont typeface="Calibri" panose="020F0502020204030204" pitchFamily="34" charset="0"/>
              <a:buAutoNum type="arabicPeriod" startAt="3"/>
            </a:pPr>
            <a:r>
              <a:rPr lang="id-ID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Inovasi pengembangan lainnya: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05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Penguatan</a:t>
            </a: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 Learning Environment (</a:t>
            </a:r>
            <a:r>
              <a:rPr lang="en-US" sz="1100" dirty="0">
                <a:solidFill>
                  <a:srgbClr val="FFFFFF"/>
                </a:solidFill>
                <a:latin typeface="Gill Sans MT" panose="020B0502020104020203" pitchFamily="34" charset="0"/>
              </a:rPr>
              <a:t>70</a:t>
            </a: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:20:</a:t>
            </a:r>
            <a:r>
              <a:rPr lang="en-US" sz="900" dirty="0">
                <a:solidFill>
                  <a:srgbClr val="FFFFFF"/>
                </a:solidFill>
                <a:latin typeface="Gill Sans MT" panose="020B0502020104020203" pitchFamily="34" charset="0"/>
              </a:rPr>
              <a:t>10</a:t>
            </a: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)</a:t>
            </a:r>
            <a:endParaRPr lang="id-ID" sz="1050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Enrichment </a:t>
            </a:r>
            <a:r>
              <a:rPr lang="en-US" sz="1050" dirty="0" err="1">
                <a:solidFill>
                  <a:srgbClr val="FFFFFF"/>
                </a:solidFill>
                <a:latin typeface="Gill Sans MT" panose="020B0502020104020203" pitchFamily="34" charset="0"/>
              </a:rPr>
              <a:t>strategi</a:t>
            </a: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05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pengembangan</a:t>
            </a: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 HAV Matrix</a:t>
            </a:r>
            <a:endParaRPr lang="id-ID" sz="1050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Cross Function Competencies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Program </a:t>
            </a:r>
            <a:r>
              <a:rPr lang="en-US" sz="1050" i="1" dirty="0">
                <a:solidFill>
                  <a:srgbClr val="FFFFFF"/>
                </a:solidFill>
                <a:latin typeface="Gill Sans MT" panose="020B0502020104020203" pitchFamily="34" charset="0"/>
              </a:rPr>
              <a:t>Fast Track</a:t>
            </a:r>
            <a:endParaRPr lang="id-ID" sz="1050" i="1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id-ID" sz="1050" dirty="0">
                <a:solidFill>
                  <a:srgbClr val="FFFFFF"/>
                </a:solidFill>
                <a:latin typeface="Gill Sans MT" panose="020B0502020104020203" pitchFamily="34" charset="0"/>
              </a:rPr>
              <a:t>Secondment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9D01280-2737-4362-A820-433328404FB1}"/>
              </a:ext>
            </a:extLst>
          </p:cNvPr>
          <p:cNvSpPr txBox="1"/>
          <p:nvPr/>
        </p:nvSpPr>
        <p:spPr>
          <a:xfrm>
            <a:off x="6351588" y="2593975"/>
            <a:ext cx="3551237" cy="156966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227013" indent="-227013"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44500" indent="-173038"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Calibri" panose="020F0502020204030204" pitchFamily="34" charset="0"/>
              <a:buAutoNum type="arabicPeriod"/>
            </a:pP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Penguatan Manajemen Talenta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Perluasan</a:t>
            </a:r>
            <a:r>
              <a:rPr lang="id-ID" sz="1200" i="1" dirty="0">
                <a:solidFill>
                  <a:srgbClr val="FFFFFF"/>
                </a:solidFill>
                <a:latin typeface="Gill Sans MT" panose="020B0502020104020203" pitchFamily="34" charset="0"/>
              </a:rPr>
              <a:t> Job Mobility </a:t>
            </a:r>
            <a:r>
              <a:rPr lang="en-US" sz="1200" i="1" dirty="0">
                <a:solidFill>
                  <a:srgbClr val="FFFFFF"/>
                </a:solidFill>
                <a:latin typeface="Gill Sans MT" panose="020B0502020104020203" pitchFamily="34" charset="0"/>
              </a:rPr>
              <a:t>Leaders</a:t>
            </a:r>
            <a:r>
              <a:rPr lang="id-ID" sz="1200" i="1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melalui:</a:t>
            </a:r>
            <a:endParaRPr lang="en-US" sz="1200" i="1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Penempatan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Leaders </a:t>
            </a: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k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e K/L/D/I </a:t>
            </a: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dan organisasi lainnya 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(</a:t>
            </a: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Eksternal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)</a:t>
            </a:r>
            <a:endParaRPr lang="id-ID" sz="1200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Mutasi </a:t>
            </a:r>
            <a:r>
              <a:rPr lang="id-ID" sz="1200" i="1" dirty="0">
                <a:solidFill>
                  <a:srgbClr val="FFFFFF"/>
                </a:solidFill>
                <a:latin typeface="Gill Sans MT" panose="020B0502020104020203" pitchFamily="34" charset="0"/>
              </a:rPr>
              <a:t>leaders </a:t>
            </a:r>
            <a:r>
              <a:rPr lang="id-ID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antar UE1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Implementasi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Perluasan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Jabatan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Fungsional</a:t>
            </a:r>
            <a:endParaRPr lang="id-ID" sz="1200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2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Sekolah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Kader</a:t>
            </a:r>
            <a:r>
              <a:rPr lang="en-US" sz="1200" i="1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Gill Sans MT" panose="020B0502020104020203" pitchFamily="34" charset="0"/>
              </a:rPr>
              <a:t> </a:t>
            </a:r>
            <a:endParaRPr lang="id-ID" sz="1200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 lvl="1"/>
            <a:endParaRPr lang="en-US" sz="1200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F3ED3195-8AEA-4890-9686-A48681659046}"/>
              </a:ext>
            </a:extLst>
          </p:cNvPr>
          <p:cNvSpPr/>
          <p:nvPr/>
        </p:nvSpPr>
        <p:spPr>
          <a:xfrm>
            <a:off x="1943100" y="4322763"/>
            <a:ext cx="5199063" cy="1019175"/>
          </a:xfrm>
          <a:custGeom>
            <a:avLst/>
            <a:gdLst>
              <a:gd name="connsiteX0" fmla="*/ 0 w 3169920"/>
              <a:gd name="connsiteY0" fmla="*/ 0 h 1341120"/>
              <a:gd name="connsiteX1" fmla="*/ 2529840 w 3169920"/>
              <a:gd name="connsiteY1" fmla="*/ 15240 h 1341120"/>
              <a:gd name="connsiteX2" fmla="*/ 3169920 w 3169920"/>
              <a:gd name="connsiteY2" fmla="*/ 1341120 h 1341120"/>
              <a:gd name="connsiteX3" fmla="*/ 1844040 w 3169920"/>
              <a:gd name="connsiteY3" fmla="*/ 1341120 h 1341120"/>
              <a:gd name="connsiteX4" fmla="*/ 0 w 3169920"/>
              <a:gd name="connsiteY4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9920" h="1341120">
                <a:moveTo>
                  <a:pt x="0" y="0"/>
                </a:moveTo>
                <a:lnTo>
                  <a:pt x="2529840" y="15240"/>
                </a:lnTo>
                <a:lnTo>
                  <a:pt x="3169920" y="1341120"/>
                </a:lnTo>
                <a:lnTo>
                  <a:pt x="1844040" y="1341120"/>
                </a:lnTo>
                <a:lnTo>
                  <a:pt x="0" y="0"/>
                </a:lnTo>
                <a:close/>
              </a:path>
            </a:pathLst>
          </a:custGeom>
          <a:solidFill>
            <a:srgbClr val="B13F9A">
              <a:lumMod val="40000"/>
              <a:lumOff val="60000"/>
              <a:alpha val="63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400" kern="0">
              <a:solidFill>
                <a:prstClr val="white"/>
              </a:solidFill>
              <a:latin typeface="Gill Sans MT" panose="020B0502020104020203" pitchFamily="34" charset="0"/>
            </a:endParaRPr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057CDDD-F46A-427A-BB0D-8A5AF6E00962}"/>
              </a:ext>
            </a:extLst>
          </p:cNvPr>
          <p:cNvSpPr/>
          <p:nvPr/>
        </p:nvSpPr>
        <p:spPr>
          <a:xfrm flipH="1">
            <a:off x="4940300" y="4321175"/>
            <a:ext cx="5183188" cy="1054100"/>
          </a:xfrm>
          <a:custGeom>
            <a:avLst/>
            <a:gdLst>
              <a:gd name="connsiteX0" fmla="*/ 0 w 3169920"/>
              <a:gd name="connsiteY0" fmla="*/ 0 h 1341120"/>
              <a:gd name="connsiteX1" fmla="*/ 2529840 w 3169920"/>
              <a:gd name="connsiteY1" fmla="*/ 15240 h 1341120"/>
              <a:gd name="connsiteX2" fmla="*/ 3169920 w 3169920"/>
              <a:gd name="connsiteY2" fmla="*/ 1341120 h 1341120"/>
              <a:gd name="connsiteX3" fmla="*/ 1844040 w 3169920"/>
              <a:gd name="connsiteY3" fmla="*/ 1341120 h 1341120"/>
              <a:gd name="connsiteX4" fmla="*/ 0 w 3169920"/>
              <a:gd name="connsiteY4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9920" h="1341120">
                <a:moveTo>
                  <a:pt x="0" y="0"/>
                </a:moveTo>
                <a:lnTo>
                  <a:pt x="2529840" y="15240"/>
                </a:lnTo>
                <a:lnTo>
                  <a:pt x="3169920" y="1341120"/>
                </a:lnTo>
                <a:lnTo>
                  <a:pt x="1844040" y="1341120"/>
                </a:lnTo>
                <a:lnTo>
                  <a:pt x="0" y="0"/>
                </a:lnTo>
                <a:close/>
              </a:path>
            </a:pathLst>
          </a:custGeom>
          <a:solidFill>
            <a:srgbClr val="B13F9A">
              <a:lumMod val="40000"/>
              <a:lumOff val="60000"/>
              <a:alpha val="63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400" kern="0">
              <a:solidFill>
                <a:prstClr val="black"/>
              </a:solidFill>
              <a:latin typeface="Gill Sans MT" panose="020B0502020104020203" pitchFamily="34" charset="0"/>
            </a:endParaRPr>
          </a:p>
        </p:txBody>
      </p:sp>
      <p:sp>
        <p:nvSpPr>
          <p:cNvPr id="70677" name="Up Arrow 90"/>
          <p:cNvSpPr>
            <a:spLocks noChangeArrowheads="1"/>
          </p:cNvSpPr>
          <p:nvPr/>
        </p:nvSpPr>
        <p:spPr bwMode="auto">
          <a:xfrm>
            <a:off x="3376613" y="2265363"/>
            <a:ext cx="311150" cy="1746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132D7D">
              <a:alpha val="63136"/>
            </a:srgb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0678" name="Up Arrow 91"/>
          <p:cNvSpPr>
            <a:spLocks noChangeArrowheads="1"/>
          </p:cNvSpPr>
          <p:nvPr/>
        </p:nvSpPr>
        <p:spPr bwMode="auto">
          <a:xfrm>
            <a:off x="7823200" y="2265363"/>
            <a:ext cx="311150" cy="1746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132D7D"/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0679" name="TextBox 13"/>
          <p:cNvSpPr>
            <a:spLocks noChangeArrowheads="1"/>
          </p:cNvSpPr>
          <p:nvPr/>
        </p:nvSpPr>
        <p:spPr bwMode="auto">
          <a:xfrm>
            <a:off x="6108700" y="1724025"/>
            <a:ext cx="3794125" cy="552450"/>
          </a:xfrm>
          <a:prstGeom prst="roundRect">
            <a:avLst>
              <a:gd name="adj" fmla="val 16667"/>
            </a:avLst>
          </a:prstGeom>
          <a:solidFill>
            <a:srgbClr val="A2B0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d-ID" altLang="id-ID" sz="900" dirty="0">
                <a:solidFill>
                  <a:srgbClr val="FFFFFF"/>
                </a:solidFill>
                <a:latin typeface="Gill Sans MT" panose="020B0502020104020203" pitchFamily="34" charset="0"/>
              </a:rPr>
              <a:t>D</a:t>
            </a:r>
            <a:r>
              <a:rPr lang="en-US" altLang="id-ID" sz="900" dirty="0" err="1">
                <a:solidFill>
                  <a:srgbClr val="FFFFFF"/>
                </a:solidFill>
                <a:latin typeface="Gill Sans MT" panose="020B0502020104020203" pitchFamily="34" charset="0"/>
              </a:rPr>
              <a:t>i</a:t>
            </a:r>
            <a:r>
              <a:rPr lang="id-ID" altLang="id-ID" sz="900" dirty="0">
                <a:solidFill>
                  <a:srgbClr val="FFFFFF"/>
                </a:solidFill>
                <a:latin typeface="Gill Sans MT" panose="020B0502020104020203" pitchFamily="34" charset="0"/>
              </a:rPr>
              <a:t>stribusi leaders Kemenkeu di internal (dalam dan antar UE1 untuk jabatan struktural, fungsional, dan unit organisasi Non-Eselon) dan eksternal Kemenkeu (K/L/D/I dan organisasi lainnya baik nasional maupun internasional)</a:t>
            </a:r>
            <a:endParaRPr lang="en-US" altLang="id-ID" sz="900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pic>
        <p:nvPicPr>
          <p:cNvPr id="706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4124325"/>
            <a:ext cx="3167062" cy="559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068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486760"/>
              </p:ext>
            </p:extLst>
          </p:nvPr>
        </p:nvGraphicFramePr>
        <p:xfrm>
          <a:off x="8777288" y="1862138"/>
          <a:ext cx="2914650" cy="452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CorelDRAW" r:id="rId4" imgW="1425240" imgH="2212560" progId="">
                  <p:embed/>
                </p:oleObj>
              </mc:Choice>
              <mc:Fallback>
                <p:oleObj name="CorelDRAW" r:id="rId4" imgW="1425240" imgH="22125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7288" y="1862138"/>
                        <a:ext cx="2914650" cy="452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635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" name="Rectangle 95">
            <a:extLst>
              <a:ext uri="{FF2B5EF4-FFF2-40B4-BE49-F238E27FC236}">
                <a16:creationId xmlns:a16="http://schemas.microsoft.com/office/drawing/2014/main" id="{2D7A131D-F917-4DB0-9CA3-3AB6CB0B22ED}"/>
              </a:ext>
            </a:extLst>
          </p:cNvPr>
          <p:cNvSpPr/>
          <p:nvPr/>
        </p:nvSpPr>
        <p:spPr>
          <a:xfrm>
            <a:off x="3049588" y="4479925"/>
            <a:ext cx="2478087" cy="436563"/>
          </a:xfrm>
          <a:prstGeom prst="rect">
            <a:avLst/>
          </a:prstGeom>
          <a:solidFill>
            <a:srgbClr val="B13F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398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200" b="1">
                <a:solidFill>
                  <a:srgbClr val="FFFFFF"/>
                </a:solidFill>
                <a:latin typeface="Gill Sans MT" panose="020B0502020104020203" pitchFamily="34" charset="0"/>
              </a:rPr>
              <a:t>PENGEMBANGAN KOMPETENSI</a:t>
            </a:r>
            <a:endParaRPr lang="id-ID" sz="1200" b="1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pic>
        <p:nvPicPr>
          <p:cNvPr id="70683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3" y="4435475"/>
            <a:ext cx="4810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8B4E1EDF-30C1-4973-A7B5-955775FAC1C3}"/>
              </a:ext>
            </a:extLst>
          </p:cNvPr>
          <p:cNvSpPr/>
          <p:nvPr/>
        </p:nvSpPr>
        <p:spPr>
          <a:xfrm>
            <a:off x="6361113" y="4481513"/>
            <a:ext cx="2514600" cy="436562"/>
          </a:xfrm>
          <a:prstGeom prst="rect">
            <a:avLst/>
          </a:prstGeom>
          <a:solidFill>
            <a:srgbClr val="B13F9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398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200" b="1">
                <a:solidFill>
                  <a:srgbClr val="FFFFFF"/>
                </a:solidFill>
                <a:latin typeface="Gill Sans MT" panose="020B0502020104020203" pitchFamily="34" charset="0"/>
              </a:rPr>
              <a:t>PENGEMBANGAN KARIER</a:t>
            </a:r>
            <a:endParaRPr lang="id-ID" sz="1200" b="1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pic>
        <p:nvPicPr>
          <p:cNvPr id="70685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4437063"/>
            <a:ext cx="4810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3E5ECFD1-423D-4135-8277-1D5FB79DF772}"/>
              </a:ext>
            </a:extLst>
          </p:cNvPr>
          <p:cNvSpPr txBox="1"/>
          <p:nvPr/>
        </p:nvSpPr>
        <p:spPr>
          <a:xfrm>
            <a:off x="3394075" y="5008563"/>
            <a:ext cx="5184775" cy="519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t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1400" b="1" dirty="0">
                <a:solidFill>
                  <a:srgbClr val="FFFFFF"/>
                </a:solidFill>
                <a:latin typeface="Gill Sans MT" panose="020B0502020104020203" pitchFamily="34" charset="0"/>
              </a:rPr>
              <a:t>L</a:t>
            </a:r>
            <a:r>
              <a:rPr lang="id-ID" sz="1400" b="1" dirty="0">
                <a:solidFill>
                  <a:srgbClr val="FFFFFF"/>
                </a:solidFill>
                <a:latin typeface="Gill Sans MT" panose="020B0502020104020203" pitchFamily="34" charset="0"/>
              </a:rPr>
              <a:t>EADERS FACTORY</a:t>
            </a:r>
            <a:endParaRPr lang="en-US" sz="1400" b="1" dirty="0">
              <a:solidFill>
                <a:srgbClr val="FFFFFF"/>
              </a:solidFill>
              <a:latin typeface="Gill Sans MT" panose="020B0502020104020203" pitchFamily="34" charset="0"/>
            </a:endParaRPr>
          </a:p>
          <a:p>
            <a:pPr algn="ctr" eaLnBrk="1" hangingPunct="1"/>
            <a:r>
              <a:rPr lang="en-US" sz="1400" b="1" dirty="0">
                <a:solidFill>
                  <a:srgbClr val="FFFFFF"/>
                </a:solidFill>
                <a:latin typeface="Gill Sans MT" panose="020B0502020104020203" pitchFamily="34" charset="0"/>
              </a:rPr>
              <a:t>(PMK NOMOR 191/PMK.01/2018)</a:t>
            </a:r>
          </a:p>
        </p:txBody>
      </p:sp>
      <p:sp>
        <p:nvSpPr>
          <p:cNvPr id="70687" name="Up Arrow 135"/>
          <p:cNvSpPr>
            <a:spLocks noChangeArrowheads="1"/>
          </p:cNvSpPr>
          <p:nvPr/>
        </p:nvSpPr>
        <p:spPr bwMode="auto">
          <a:xfrm>
            <a:off x="4302125" y="4883150"/>
            <a:ext cx="303213" cy="2508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FF">
              <a:alpha val="6313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0688" name="Up Arrow 136"/>
          <p:cNvSpPr>
            <a:spLocks noChangeArrowheads="1"/>
          </p:cNvSpPr>
          <p:nvPr/>
        </p:nvSpPr>
        <p:spPr bwMode="auto">
          <a:xfrm>
            <a:off x="7515225" y="4892675"/>
            <a:ext cx="303213" cy="2508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FF">
              <a:alpha val="6313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3A986D-87BB-4E66-95F2-60E0F0EAEA1D}"/>
              </a:ext>
            </a:extLst>
          </p:cNvPr>
          <p:cNvSpPr/>
          <p:nvPr/>
        </p:nvSpPr>
        <p:spPr>
          <a:xfrm>
            <a:off x="2976563" y="5588000"/>
            <a:ext cx="5878512" cy="130968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FC48D-C651-4BA4-942A-3179CFB1F197}"/>
              </a:ext>
            </a:extLst>
          </p:cNvPr>
          <p:cNvSpPr txBox="1"/>
          <p:nvPr/>
        </p:nvSpPr>
        <p:spPr>
          <a:xfrm>
            <a:off x="3562350" y="6170613"/>
            <a:ext cx="5327650" cy="469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 err="1">
                <a:solidFill>
                  <a:prstClr val="white"/>
                </a:solidFill>
                <a:latin typeface="Gill Sans MT" panose="020B0502020104020203" pitchFamily="34" charset="0"/>
              </a:rPr>
              <a:t>Tantangan</a:t>
            </a:r>
            <a:r>
              <a:rPr lang="en-US" sz="1400" dirty="0">
                <a:solidFill>
                  <a:prstClr val="white"/>
                </a:solidFill>
                <a:latin typeface="Gill Sans MT" panose="020B0502020104020203" pitchFamily="34" charset="0"/>
              </a:rPr>
              <a:t> Global</a:t>
            </a:r>
            <a:br>
              <a:rPr lang="en-US" sz="1400" dirty="0">
                <a:solidFill>
                  <a:prstClr val="white"/>
                </a:solidFill>
                <a:latin typeface="Gill Sans MT" panose="020B0502020104020203" pitchFamily="34" charset="0"/>
              </a:rPr>
            </a:br>
            <a:r>
              <a:rPr lang="en-US" sz="1051" dirty="0">
                <a:solidFill>
                  <a:prstClr val="white"/>
                </a:solidFill>
                <a:latin typeface="Gill Sans MT" panose="020B0502020104020203" pitchFamily="34" charset="0"/>
              </a:rPr>
              <a:t>Disruption Era (V.U.C.A), Industry 4.0, Global Economics Challenges, </a:t>
            </a:r>
            <a:r>
              <a:rPr lang="en-US" sz="1051" dirty="0" err="1">
                <a:solidFill>
                  <a:prstClr val="white"/>
                </a:solidFill>
                <a:latin typeface="Gill Sans MT" panose="020B0502020104020203" pitchFamily="34" charset="0"/>
              </a:rPr>
              <a:t>Millenials</a:t>
            </a:r>
            <a:endParaRPr lang="en-US" sz="1051" dirty="0">
              <a:solidFill>
                <a:prstClr val="white"/>
              </a:solidFill>
              <a:latin typeface="Gill Sans MT" panose="020B0502020104020203" pitchFamily="34" charset="0"/>
            </a:endParaRPr>
          </a:p>
        </p:txBody>
      </p:sp>
      <p:sp>
        <p:nvSpPr>
          <p:cNvPr id="70691" name="Up Arrow 135"/>
          <p:cNvSpPr>
            <a:spLocks noChangeArrowheads="1"/>
          </p:cNvSpPr>
          <p:nvPr/>
        </p:nvSpPr>
        <p:spPr bwMode="auto">
          <a:xfrm>
            <a:off x="4302125" y="5465763"/>
            <a:ext cx="303213" cy="2508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70692" name="Up Arrow 135"/>
          <p:cNvSpPr>
            <a:spLocks noChangeArrowheads="1"/>
          </p:cNvSpPr>
          <p:nvPr/>
        </p:nvSpPr>
        <p:spPr bwMode="auto">
          <a:xfrm>
            <a:off x="7515225" y="5465763"/>
            <a:ext cx="303213" cy="25082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id-ID" sz="140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538D32-8410-4D6C-A195-723D0ACF0E5A}"/>
              </a:ext>
            </a:extLst>
          </p:cNvPr>
          <p:cNvSpPr txBox="1"/>
          <p:nvPr/>
        </p:nvSpPr>
        <p:spPr>
          <a:xfrm rot="2068596">
            <a:off x="1463341" y="5435704"/>
            <a:ext cx="400110" cy="133014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rgbClr val="132D7D"/>
                </a:solidFill>
                <a:latin typeface="Gill Sans MT" panose="020B0502020104020203" pitchFamily="34" charset="0"/>
                <a:cs typeface="Aharoni" pitchFamily="2" charset="-79"/>
              </a:rPr>
              <a:t>Tantangan</a:t>
            </a:r>
            <a:endParaRPr lang="en-US" sz="1400" b="1" dirty="0">
              <a:solidFill>
                <a:srgbClr val="132D7D"/>
              </a:solidFill>
              <a:latin typeface="Gill Sans MT" panose="020B0502020104020203" pitchFamily="34" charset="0"/>
              <a:cs typeface="Aharoni" pitchFamily="2" charset="-79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57286E1-D677-42E9-931F-0A58B685CF90}"/>
              </a:ext>
            </a:extLst>
          </p:cNvPr>
          <p:cNvSpPr txBox="1"/>
          <p:nvPr/>
        </p:nvSpPr>
        <p:spPr>
          <a:xfrm>
            <a:off x="3554413" y="5627688"/>
            <a:ext cx="60690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 err="1">
                <a:solidFill>
                  <a:prstClr val="white"/>
                </a:solidFill>
                <a:latin typeface="Gill Sans MT" panose="020B0502020104020203" pitchFamily="34" charset="0"/>
              </a:rPr>
              <a:t>Optimalisasi</a:t>
            </a:r>
            <a:r>
              <a:rPr lang="en-US" sz="14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400" dirty="0" err="1">
                <a:solidFill>
                  <a:prstClr val="white"/>
                </a:solidFill>
                <a:latin typeface="Gill Sans MT" panose="020B0502020104020203" pitchFamily="34" charset="0"/>
              </a:rPr>
              <a:t>Pengelolaan</a:t>
            </a:r>
            <a:r>
              <a:rPr lang="en-US" sz="14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400" dirty="0" err="1">
                <a:solidFill>
                  <a:prstClr val="white"/>
                </a:solidFill>
                <a:latin typeface="Gill Sans MT" panose="020B0502020104020203" pitchFamily="34" charset="0"/>
              </a:rPr>
              <a:t>Keuangan</a:t>
            </a:r>
            <a:r>
              <a:rPr lang="en-US" sz="1400" dirty="0">
                <a:solidFill>
                  <a:prstClr val="white"/>
                </a:solidFill>
                <a:latin typeface="Gill Sans MT" panose="020B0502020104020203" pitchFamily="34" charset="0"/>
              </a:rPr>
              <a:t> Negara</a:t>
            </a:r>
          </a:p>
          <a:p>
            <a:pPr marL="171446" indent="-171446">
              <a:buFont typeface="Arial" pitchFamily="34" charset="0"/>
              <a:buChar char="•"/>
              <a:defRPr/>
            </a:pP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Nasional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: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Tuntutan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peningkatan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kepercayaan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publik</a:t>
            </a:r>
            <a:endParaRPr lang="en-US" sz="1100" dirty="0">
              <a:solidFill>
                <a:prstClr val="white"/>
              </a:solidFill>
              <a:latin typeface="Gill Sans MT" panose="020B0502020104020203" pitchFamily="34" charset="0"/>
            </a:endParaRPr>
          </a:p>
          <a:p>
            <a:pPr marL="171446" indent="-171446">
              <a:buFont typeface="Arial" pitchFamily="34" charset="0"/>
              <a:buChar char="•"/>
              <a:defRPr/>
            </a:pP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Internal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Kemenkeu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: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Peningkatan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penerimaan</a:t>
            </a:r>
            <a:r>
              <a:rPr lang="en-US" sz="1100" dirty="0">
                <a:solidFill>
                  <a:prstClr val="white"/>
                </a:solidFill>
                <a:latin typeface="Gill Sans MT" panose="020B0502020104020203" pitchFamily="34" charset="0"/>
              </a:rPr>
              <a:t> </a:t>
            </a:r>
            <a:r>
              <a:rPr lang="en-US" sz="1100" dirty="0" err="1">
                <a:solidFill>
                  <a:prstClr val="white"/>
                </a:solidFill>
                <a:latin typeface="Gill Sans MT" panose="020B0502020104020203" pitchFamily="34" charset="0"/>
              </a:rPr>
              <a:t>negara</a:t>
            </a:r>
            <a:endParaRPr lang="en-US" sz="1100" dirty="0">
              <a:solidFill>
                <a:prstClr val="white"/>
              </a:solidFill>
              <a:latin typeface="Gill Sans MT" panose="020B0502020104020203" pitchFamily="34" charset="0"/>
            </a:endParaRPr>
          </a:p>
        </p:txBody>
      </p:sp>
      <p:sp>
        <p:nvSpPr>
          <p:cNvPr id="70695" name="TextBox 4"/>
          <p:cNvSpPr txBox="1">
            <a:spLocks noChangeArrowheads="1"/>
          </p:cNvSpPr>
          <p:nvPr/>
        </p:nvSpPr>
        <p:spPr bwMode="auto">
          <a:xfrm>
            <a:off x="3208338" y="5791200"/>
            <a:ext cx="692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id-ID" sz="1800">
                <a:solidFill>
                  <a:srgbClr val="FFFFFF"/>
                </a:solidFill>
                <a:latin typeface="Gill Sans MT" panose="020B0502020104020203" pitchFamily="34" charset="0"/>
              </a:rPr>
              <a:t>A</a:t>
            </a:r>
          </a:p>
        </p:txBody>
      </p:sp>
      <p:sp>
        <p:nvSpPr>
          <p:cNvPr id="70696" name="TextBox 63"/>
          <p:cNvSpPr txBox="1">
            <a:spLocks noChangeArrowheads="1"/>
          </p:cNvSpPr>
          <p:nvPr/>
        </p:nvSpPr>
        <p:spPr bwMode="auto">
          <a:xfrm>
            <a:off x="3195638" y="6307138"/>
            <a:ext cx="692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id-ID" sz="1800">
                <a:solidFill>
                  <a:srgbClr val="FFFFFF"/>
                </a:solidFill>
                <a:latin typeface="Gill Sans MT" panose="020B0502020104020203" pitchFamily="34" charset="0"/>
              </a:rPr>
              <a:t>B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CD4F624-1CEB-4ECB-9FE5-F4C473D2C2A4}"/>
              </a:ext>
            </a:extLst>
          </p:cNvPr>
          <p:cNvSpPr txBox="1">
            <a:spLocks/>
          </p:cNvSpPr>
          <p:nvPr/>
        </p:nvSpPr>
        <p:spPr bwMode="auto">
          <a:xfrm>
            <a:off x="757238" y="152400"/>
            <a:ext cx="116713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Leaders Factory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sebagai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upaya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Kemenkeu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Mencetak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Leaders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di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Bidang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Pengelolaan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Keuangan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  <a:ea typeface="MS PGothic" panose="020B0600070205080204" pitchFamily="50" charset="-128"/>
              </a:rPr>
              <a:t> Negara</a:t>
            </a:r>
            <a:endParaRPr lang="id-ID" sz="2400" b="1" dirty="0">
              <a:solidFill>
                <a:schemeClr val="accent1">
                  <a:lumMod val="50000"/>
                </a:schemeClr>
              </a:solidFill>
              <a:latin typeface="Gill Sans MT" panose="020B0502020104020203" pitchFamily="34" charset="0"/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0774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7659</TotalTime>
  <Words>3755</Words>
  <Application>Microsoft Office PowerPoint</Application>
  <PresentationFormat>Widescreen</PresentationFormat>
  <Paragraphs>699</Paragraphs>
  <Slides>31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53" baseType="lpstr">
      <vt:lpstr>Arial</vt:lpstr>
      <vt:lpstr>Arial Black</vt:lpstr>
      <vt:lpstr>Calibri</vt:lpstr>
      <vt:lpstr>Calibri Light</vt:lpstr>
      <vt:lpstr>Cambria</vt:lpstr>
      <vt:lpstr>Cambria Math</vt:lpstr>
      <vt:lpstr>Candara</vt:lpstr>
      <vt:lpstr>Century Gothic</vt:lpstr>
      <vt:lpstr>Franklin Gothic Demi Cond</vt:lpstr>
      <vt:lpstr>Gill Sans MT</vt:lpstr>
      <vt:lpstr>Myriad Pro</vt:lpstr>
      <vt:lpstr>Rockwell</vt:lpstr>
      <vt:lpstr>Segoe UI Black</vt:lpstr>
      <vt:lpstr>Times New Roman</vt:lpstr>
      <vt:lpstr>Tw Cen MT</vt:lpstr>
      <vt:lpstr>Wingdings</vt:lpstr>
      <vt:lpstr>Office Theme</vt:lpstr>
      <vt:lpstr>2_Office Theme</vt:lpstr>
      <vt:lpstr>3_Office Theme</vt:lpstr>
      <vt:lpstr>1_Office Theme</vt:lpstr>
      <vt:lpstr>4_Office Theme</vt:lpstr>
      <vt:lpstr>CorelDRAW</vt:lpstr>
      <vt:lpstr>PowerPoint Presentation</vt:lpstr>
      <vt:lpstr>ERMA ZULAICHAH</vt:lpstr>
      <vt:lpstr>PowerPoint Presentation</vt:lpstr>
      <vt:lpstr>OVERVIEW ORGANISASI</vt:lpstr>
      <vt:lpstr>PowerPoint Presentation</vt:lpstr>
      <vt:lpstr>PowerPoint Presentation</vt:lpstr>
      <vt:lpstr>LATAR BELAKANG</vt:lpstr>
      <vt:lpstr>PENGELOLAAN KINERJA PEGAWAI KEMENTERIAN KEUANGAN</vt:lpstr>
      <vt:lpstr>PowerPoint Presentation</vt:lpstr>
      <vt:lpstr>PENGEMBANGAN PEGAWAI MELALUI  LEADERS FACTORY</vt:lpstr>
      <vt:lpstr>PowerPoint Presentation</vt:lpstr>
      <vt:lpstr>PowerPoint Presentation</vt:lpstr>
      <vt:lpstr>INFRASTRUKTUR MANAJEMEN TALENTA</vt:lpstr>
      <vt:lpstr>WORKFLOW MANAJEMEN TALENTA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MENTORING</vt:lpstr>
      <vt:lpstr>PowerPoint Presentation</vt:lpstr>
      <vt:lpstr>PowerPoint Presentation</vt:lpstr>
      <vt:lpstr>PEMBERHENTIAN TALENT</vt:lpstr>
      <vt:lpstr>WEWENANG PENGELOLAAN MANAJEMEN TALENTA</vt:lpstr>
      <vt:lpstr>PowerPoint Presentation</vt:lpstr>
      <vt:lpstr>TANTANGAN IMPLEMENTASI MANAJEMEN TALENTA</vt:lpstr>
      <vt:lpstr>KEY SUCCESS FACTOR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 MERIT KEMENTERIAN KEUANGAN</dc:title>
  <dc:creator>Asri Dewi Ratna Pratiwi</dc:creator>
  <cp:lastModifiedBy>HP</cp:lastModifiedBy>
  <cp:revision>127</cp:revision>
  <cp:lastPrinted>2019-10-28T09:12:56Z</cp:lastPrinted>
  <dcterms:created xsi:type="dcterms:W3CDTF">2019-10-17T07:02:24Z</dcterms:created>
  <dcterms:modified xsi:type="dcterms:W3CDTF">2019-11-20T01:50:46Z</dcterms:modified>
</cp:coreProperties>
</file>